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4" r:id="rId1"/>
  </p:sldMasterIdLst>
  <p:sldIdLst>
    <p:sldId id="256" r:id="rId2"/>
    <p:sldId id="257" r:id="rId3"/>
    <p:sldId id="258" r:id="rId4"/>
    <p:sldId id="259" r:id="rId5"/>
    <p:sldId id="268" r:id="rId6"/>
    <p:sldId id="260" r:id="rId7"/>
    <p:sldId id="261" r:id="rId8"/>
    <p:sldId id="262" r:id="rId9"/>
    <p:sldId id="272" r:id="rId10"/>
    <p:sldId id="273" r:id="rId11"/>
    <p:sldId id="263" r:id="rId12"/>
    <p:sldId id="269" r:id="rId13"/>
    <p:sldId id="270" r:id="rId14"/>
    <p:sldId id="271" r:id="rId15"/>
    <p:sldId id="26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FD032D3-B221-4C43-97FE-DEF42D4283C7}" type="datetimeFigureOut">
              <a:rPr lang="ru-RU" smtClean="0"/>
              <a:pPr/>
              <a:t>26.02.2019</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E4C94ED-EC40-42A7-AFB1-376D43578B3F}"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FD032D3-B221-4C43-97FE-DEF42D4283C7}"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E4C94ED-EC40-42A7-AFB1-376D43578B3F}"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FD032D3-B221-4C43-97FE-DEF42D4283C7}"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E4C94ED-EC40-42A7-AFB1-376D43578B3F}"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FD032D3-B221-4C43-97FE-DEF42D4283C7}" type="datetimeFigureOut">
              <a:rPr lang="ru-RU" smtClean="0"/>
              <a:pPr/>
              <a:t>26.02.2019</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AE4C94ED-EC40-42A7-AFB1-376D43578B3F}"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BFD032D3-B221-4C43-97FE-DEF42D4283C7}" type="datetimeFigureOut">
              <a:rPr lang="ru-RU" smtClean="0"/>
              <a:pPr/>
              <a:t>26.02.2019</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AE4C94ED-EC40-42A7-AFB1-376D43578B3F}" type="slidenum">
              <a:rPr lang="ru-RU" smtClean="0"/>
              <a:pPr/>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FD032D3-B221-4C43-97FE-DEF42D4283C7}" type="datetimeFigureOut">
              <a:rPr lang="ru-RU" smtClean="0"/>
              <a:pPr/>
              <a:t>26.02.2019</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AE4C94ED-EC40-42A7-AFB1-376D43578B3F}"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FD032D3-B221-4C43-97FE-DEF42D4283C7}" type="datetimeFigureOut">
              <a:rPr lang="ru-RU" smtClean="0"/>
              <a:pPr/>
              <a:t>26.02.2019</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E4C94ED-EC40-42A7-AFB1-376D43578B3F}"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FD032D3-B221-4C43-97FE-DEF42D4283C7}" type="datetimeFigureOut">
              <a:rPr lang="ru-RU" smtClean="0"/>
              <a:pPr/>
              <a:t>26.02.2019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AE4C94ED-EC40-42A7-AFB1-376D43578B3F}"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FD032D3-B221-4C43-97FE-DEF42D4283C7}" type="datetimeFigureOut">
              <a:rPr lang="ru-RU" smtClean="0"/>
              <a:pPr/>
              <a:t>26.02.2019</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AE4C94ED-EC40-42A7-AFB1-376D43578B3F}"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FD032D3-B221-4C43-97FE-DEF42D4283C7}" type="datetimeFigureOut">
              <a:rPr lang="ru-RU" smtClean="0"/>
              <a:pPr/>
              <a:t>26.02.2019</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E4C94ED-EC40-42A7-AFB1-376D43578B3F}"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FD032D3-B221-4C43-97FE-DEF42D4283C7}" type="datetimeFigureOut">
              <a:rPr lang="ru-RU" smtClean="0"/>
              <a:pPr/>
              <a:t>26.02.2019</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E4C94ED-EC40-42A7-AFB1-376D43578B3F}"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FD032D3-B221-4C43-97FE-DEF42D4283C7}" type="datetimeFigureOut">
              <a:rPr lang="ru-RU" smtClean="0"/>
              <a:pPr/>
              <a:t>26.02.2019</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E4C94ED-EC40-42A7-AFB1-376D43578B3F}"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4525" r:id="rId1"/>
    <p:sldLayoutId id="214748452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628800"/>
            <a:ext cx="8496944" cy="1903566"/>
          </a:xfrm>
        </p:spPr>
        <p:txBody>
          <a:bodyPr>
            <a:normAutofit fontScale="90000"/>
          </a:bodyPr>
          <a:lstStyle/>
          <a:p>
            <a:pPr algn="l"/>
            <a:r>
              <a:rPr lang="ru-RU" dirty="0" smtClean="0"/>
              <a:t/>
            </a:r>
            <a:br>
              <a:rPr lang="ru-RU" dirty="0" smtClean="0"/>
            </a:b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dirty="0"/>
              <a:t/>
            </a:r>
            <a:br>
              <a:rPr lang="ru-RU" dirty="0"/>
            </a:br>
            <a:r>
              <a:rPr lang="ru-RU" dirty="0" smtClean="0"/>
              <a:t/>
            </a:r>
            <a:br>
              <a:rPr lang="ru-RU" dirty="0" smtClean="0"/>
            </a:br>
            <a:r>
              <a:rPr lang="ru-RU" b="1" dirty="0" smtClean="0">
                <a:solidFill>
                  <a:schemeClr val="bg1"/>
                </a:solidFill>
              </a:rPr>
              <a:t>Трухин Игорь Александрович</a:t>
            </a:r>
            <a:r>
              <a:rPr lang="ru-RU" b="1" dirty="0">
                <a:solidFill>
                  <a:schemeClr val="bg1"/>
                </a:solidFill>
              </a:rPr>
              <a:t/>
            </a:r>
            <a:br>
              <a:rPr lang="ru-RU" b="1" dirty="0">
                <a:solidFill>
                  <a:schemeClr val="bg1"/>
                </a:solidFill>
              </a:rPr>
            </a:br>
            <a:endParaRPr lang="ru-RU" b="1" dirty="0">
              <a:solidFill>
                <a:schemeClr val="bg1"/>
              </a:solidFill>
            </a:endParaRPr>
          </a:p>
        </p:txBody>
      </p:sp>
      <p:sp>
        <p:nvSpPr>
          <p:cNvPr id="3" name="Подзаголовок 2"/>
          <p:cNvSpPr>
            <a:spLocks noGrp="1"/>
          </p:cNvSpPr>
          <p:nvPr>
            <p:ph type="subTitle" idx="1"/>
          </p:nvPr>
        </p:nvSpPr>
        <p:spPr>
          <a:xfrm>
            <a:off x="457200" y="4490522"/>
            <a:ext cx="4953000" cy="1602774"/>
          </a:xfrm>
        </p:spPr>
        <p:txBody>
          <a:bodyPr>
            <a:normAutofit fontScale="92500" lnSpcReduction="10000"/>
          </a:bodyPr>
          <a:lstStyle/>
          <a:p>
            <a:pPr hangingPunct="0">
              <a:lnSpc>
                <a:spcPct val="120000"/>
              </a:lnSpc>
            </a:pPr>
            <a:r>
              <a:rPr lang="en-US" b="1" dirty="0">
                <a:solidFill>
                  <a:schemeClr val="tx1"/>
                </a:solidFill>
              </a:rPr>
              <a:t>www</a:t>
            </a:r>
            <a:r>
              <a:rPr lang="ru-RU" b="1" dirty="0">
                <a:solidFill>
                  <a:schemeClr val="tx1"/>
                </a:solidFill>
              </a:rPr>
              <a:t>.</a:t>
            </a:r>
            <a:r>
              <a:rPr lang="en-US" b="1" dirty="0">
                <a:solidFill>
                  <a:schemeClr val="tx1"/>
                </a:solidFill>
              </a:rPr>
              <a:t>igortrukhin</a:t>
            </a:r>
            <a:r>
              <a:rPr lang="ru-RU" b="1" dirty="0">
                <a:solidFill>
                  <a:schemeClr val="tx1"/>
                </a:solidFill>
              </a:rPr>
              <a:t>.</a:t>
            </a:r>
            <a:r>
              <a:rPr lang="en-US" b="1" dirty="0">
                <a:solidFill>
                  <a:schemeClr val="tx1"/>
                </a:solidFill>
              </a:rPr>
              <a:t>ru</a:t>
            </a:r>
            <a:endParaRPr lang="ru-RU" b="1" dirty="0">
              <a:solidFill>
                <a:schemeClr val="tx1"/>
              </a:solidFill>
            </a:endParaRPr>
          </a:p>
          <a:p>
            <a:pPr hangingPunct="0">
              <a:lnSpc>
                <a:spcPct val="120000"/>
              </a:lnSpc>
            </a:pPr>
            <a:r>
              <a:rPr lang="en-US" b="1" dirty="0" smtClean="0">
                <a:solidFill>
                  <a:schemeClr val="tx1"/>
                </a:solidFill>
              </a:rPr>
              <a:t>E-mail</a:t>
            </a:r>
            <a:r>
              <a:rPr lang="en-US" b="1" dirty="0">
                <a:solidFill>
                  <a:schemeClr val="tx1"/>
                </a:solidFill>
              </a:rPr>
              <a:t>: mail@igortrukhin.ru</a:t>
            </a:r>
            <a:endParaRPr lang="ru-RU" b="1" dirty="0">
              <a:solidFill>
                <a:schemeClr val="tx1"/>
              </a:solidFill>
            </a:endParaRPr>
          </a:p>
          <a:p>
            <a:pPr>
              <a:lnSpc>
                <a:spcPct val="120000"/>
              </a:lnSpc>
            </a:pPr>
            <a:r>
              <a:rPr lang="en-US" b="1" dirty="0">
                <a:solidFill>
                  <a:schemeClr val="tx1"/>
                </a:solidFill>
              </a:rPr>
              <a:t> </a:t>
            </a:r>
            <a:r>
              <a:rPr lang="ru-RU" b="1" dirty="0" smtClean="0">
                <a:solidFill>
                  <a:schemeClr val="tx1"/>
                </a:solidFill>
              </a:rPr>
              <a:t>Тел</a:t>
            </a:r>
            <a:r>
              <a:rPr lang="en-US" b="1" dirty="0">
                <a:solidFill>
                  <a:schemeClr val="tx1"/>
                </a:solidFill>
              </a:rPr>
              <a:t>. +7 926 815 99 08</a:t>
            </a:r>
            <a:endParaRPr lang="ru-RU" b="1" dirty="0">
              <a:solidFill>
                <a:schemeClr val="tx1"/>
              </a:solidFill>
            </a:endParaRPr>
          </a:p>
          <a:p>
            <a:endParaRPr lang="ru-RU"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3113064"/>
            <a:ext cx="1440160" cy="13774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Рисунок 4" descr="Игорь Трухин"/>
          <p:cNvPicPr/>
          <p:nvPr/>
        </p:nvPicPr>
        <p:blipFill>
          <a:blip r:embed="rId3">
            <a:extLst>
              <a:ext uri="{28A0092B-C50C-407E-A947-70E740481C1C}">
                <a14:useLocalDpi xmlns="" xmlns:a14="http://schemas.microsoft.com/office/drawing/2010/main" val="0"/>
              </a:ext>
            </a:extLst>
          </a:blip>
          <a:srcRect/>
          <a:stretch>
            <a:fillRect/>
          </a:stretch>
        </p:blipFill>
        <p:spPr bwMode="auto">
          <a:xfrm>
            <a:off x="1475656" y="476672"/>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Прямоугольник 5"/>
          <p:cNvSpPr/>
          <p:nvPr/>
        </p:nvSpPr>
        <p:spPr>
          <a:xfrm>
            <a:off x="6228184" y="4490522"/>
            <a:ext cx="2448271" cy="369332"/>
          </a:xfrm>
          <a:prstGeom prst="rect">
            <a:avLst/>
          </a:prstGeom>
        </p:spPr>
        <p:txBody>
          <a:bodyPr wrap="square">
            <a:spAutoFit/>
          </a:bodyPr>
          <a:lstStyle/>
          <a:p>
            <a:pPr lvl="0"/>
            <a:r>
              <a:rPr lang="ru-RU" dirty="0">
                <a:solidFill>
                  <a:prstClr val="black"/>
                </a:solidFill>
              </a:rPr>
              <a:t>Бизнес-тренер</a:t>
            </a:r>
          </a:p>
        </p:txBody>
      </p:sp>
      <p:pic>
        <p:nvPicPr>
          <p:cNvPr id="7" name="Picture 5" descr="C:\Users\User\Desktop\картинки для презентации\шахматы.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34606" y="476672"/>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8" name="Picture 2" descr="C:\Users\User\Desktop\картинки для презентации\Strategic-Business-Pla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882478" y="5013174"/>
            <a:ext cx="2376264" cy="16924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21261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Прямоугольник 4"/>
          <p:cNvSpPr/>
          <p:nvPr/>
        </p:nvSpPr>
        <p:spPr>
          <a:xfrm>
            <a:off x="467544" y="1857363"/>
            <a:ext cx="8229600" cy="3293209"/>
          </a:xfrm>
          <a:prstGeom prst="rect">
            <a:avLst/>
          </a:prstGeom>
        </p:spPr>
        <p:txBody>
          <a:bodyPr wrap="square" numCol="1">
            <a:spAutoFit/>
          </a:bodyPr>
          <a:lstStyle/>
          <a:p>
            <a:r>
              <a:rPr lang="ru-RU" sz="1600" b="1" dirty="0" smtClean="0"/>
              <a:t>Программа тренинга «Технология уверенных продаж»</a:t>
            </a:r>
            <a:br>
              <a:rPr lang="ru-RU" sz="1600" b="1" dirty="0" smtClean="0"/>
            </a:br>
            <a:r>
              <a:rPr lang="ru-RU" sz="1600" b="1" dirty="0" smtClean="0"/>
              <a:t>(продолжение)</a:t>
            </a:r>
          </a:p>
          <a:p>
            <a:endParaRPr lang="ru-RU" sz="1600" b="1" dirty="0" smtClean="0"/>
          </a:p>
          <a:p>
            <a:r>
              <a:rPr lang="ru-RU" sz="1600" b="1" dirty="0" smtClean="0"/>
              <a:t> </a:t>
            </a:r>
          </a:p>
          <a:p>
            <a:pPr marL="342900" lvl="0" indent="-342900">
              <a:buFont typeface="+mj-lt"/>
              <a:buAutoNum type="arabicPeriod" startAt="12"/>
            </a:pPr>
            <a:r>
              <a:rPr lang="ru-RU" sz="1600" b="1" dirty="0" smtClean="0"/>
              <a:t>Что делать, если возникают возражения: «Дорого», «А скидки есть?», «Я подумаю…», </a:t>
            </a:r>
            <a:r>
              <a:rPr lang="ru-RU" sz="1600" b="1" dirty="0" smtClean="0"/>
              <a:t>«У нас есть поставщик…», «Мне </a:t>
            </a:r>
            <a:r>
              <a:rPr lang="ru-RU" sz="1600" b="1" dirty="0" smtClean="0"/>
              <a:t>надо посоветоваться …» и пр. Приемы работы с возражениями. Отработка навыков.</a:t>
            </a:r>
          </a:p>
          <a:p>
            <a:pPr marL="342900" lvl="0" indent="-342900">
              <a:buFont typeface="+mj-lt"/>
              <a:buAutoNum type="arabicPeriod" startAt="12"/>
            </a:pPr>
            <a:r>
              <a:rPr lang="ru-RU" sz="1600" b="1" dirty="0" smtClean="0"/>
              <a:t>Как сделать </a:t>
            </a:r>
            <a:r>
              <a:rPr lang="ru-RU" sz="1600" b="1" dirty="0" err="1" smtClean="0"/>
              <a:t>допродажу</a:t>
            </a:r>
            <a:r>
              <a:rPr lang="ru-RU" sz="1600" b="1" dirty="0" smtClean="0"/>
              <a:t> и увеличить длину чека? Практические упражнения</a:t>
            </a:r>
            <a:r>
              <a:rPr lang="ru-RU" sz="1600" b="1" dirty="0" smtClean="0"/>
              <a:t>.</a:t>
            </a:r>
            <a:endParaRPr lang="ru-RU" sz="1600" b="1" dirty="0" smtClean="0"/>
          </a:p>
          <a:p>
            <a:pPr marL="342900" lvl="0" indent="-342900">
              <a:buFont typeface="+mj-lt"/>
              <a:buAutoNum type="arabicPeriod" startAt="12"/>
            </a:pPr>
            <a:r>
              <a:rPr lang="ru-RU" sz="1600" b="1" dirty="0" smtClean="0"/>
              <a:t>Как продавать настойчиво и ненавязчиво? (Эксклюзивная техника!) </a:t>
            </a:r>
            <a:r>
              <a:rPr lang="ru-RU" sz="1600" b="1" dirty="0" smtClean="0"/>
              <a:t>Практические упражнения.</a:t>
            </a:r>
            <a:endParaRPr lang="ru-RU" sz="1600" b="1" dirty="0" smtClean="0"/>
          </a:p>
          <a:p>
            <a:pPr marL="342900" indent="-342900">
              <a:buFont typeface="+mj-lt"/>
              <a:buAutoNum type="arabicPeriod" startAt="12"/>
            </a:pPr>
            <a:r>
              <a:rPr lang="ru-RU" sz="1600" b="1" dirty="0" smtClean="0"/>
              <a:t>Доведение приобретенных навыков до уверенного применения. Заключительный </a:t>
            </a:r>
            <a:r>
              <a:rPr lang="ru-RU" sz="1600" b="1" dirty="0" smtClean="0"/>
              <a:t>тренинг.</a:t>
            </a:r>
            <a:endParaRPr lang="ru-RU" sz="1600" b="1" dirty="0" smtClean="0"/>
          </a:p>
        </p:txBody>
      </p:sp>
      <p:pic>
        <p:nvPicPr>
          <p:cNvPr id="3074" name="Picture 2" descr="C:\Users\User\Desktop\картинки для презентации\business-presentation-course-stories-free-1024x484.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215206" y="1928802"/>
            <a:ext cx="1296144"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86577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Прямоугольник 4"/>
          <p:cNvSpPr/>
          <p:nvPr/>
        </p:nvSpPr>
        <p:spPr>
          <a:xfrm>
            <a:off x="467544" y="1988839"/>
            <a:ext cx="8229600" cy="4862870"/>
          </a:xfrm>
          <a:prstGeom prst="rect">
            <a:avLst/>
          </a:prstGeom>
        </p:spPr>
        <p:txBody>
          <a:bodyPr wrap="square">
            <a:spAutoFit/>
          </a:bodyPr>
          <a:lstStyle/>
          <a:p>
            <a:endParaRPr lang="ru-RU" sz="1200" b="1" dirty="0" smtClean="0"/>
          </a:p>
          <a:p>
            <a:pPr algn="ctr"/>
            <a:r>
              <a:rPr lang="ru-RU" b="1" i="1" u="sng" dirty="0" smtClean="0"/>
              <a:t>Достижения: </a:t>
            </a:r>
          </a:p>
          <a:p>
            <a:pPr algn="ctr"/>
            <a:endParaRPr lang="ru-RU" sz="1400" b="1" i="1" u="sng" dirty="0"/>
          </a:p>
          <a:p>
            <a:pPr lvl="0"/>
            <a:r>
              <a:rPr lang="ru-RU" sz="1400" b="1" dirty="0"/>
              <a:t>ООО «</a:t>
            </a:r>
            <a:r>
              <a:rPr lang="ru-RU" sz="1400" b="1" dirty="0" err="1"/>
              <a:t>Строймашсервис-Мск</a:t>
            </a:r>
            <a:r>
              <a:rPr lang="ru-RU" sz="1400" b="1" dirty="0"/>
              <a:t>», строительное оборудование, г. Москва - рост конверсии в первый месяц  на 13% с 60% до 68% на входящих звонках;</a:t>
            </a:r>
          </a:p>
          <a:p>
            <a:pPr lvl="0"/>
            <a:r>
              <a:rPr lang="ru-RU" sz="1400" b="1" dirty="0"/>
              <a:t>Сеть магазинов мужской одежды,  г. Волгоград, ИП Петров Р.Г. – рост конверсии на 43%, средний чек на 16%;</a:t>
            </a:r>
          </a:p>
          <a:p>
            <a:pPr lvl="0"/>
            <a:r>
              <a:rPr lang="ru-RU" sz="1400" b="1" dirty="0"/>
              <a:t>ИП Кузин О.Л., оптовая торговля аквариумными рыбками, г. Владимир – рост продаж на 36% в первые 3 месяца после тренинга;</a:t>
            </a:r>
          </a:p>
          <a:p>
            <a:pPr lvl="0"/>
            <a:r>
              <a:rPr lang="ru-RU" sz="1400" b="1" dirty="0"/>
              <a:t>ООО «ТОПФУД», крупнейший оптовик и импортер специй, сухофруктов и т.п., г. Москва – за 7 месяцев после тренинга рост продаж составил 29%;</a:t>
            </a:r>
          </a:p>
          <a:p>
            <a:pPr lvl="0"/>
            <a:r>
              <a:rPr lang="ru-RU" sz="1400" b="1" dirty="0"/>
              <a:t>Оптовая торговля обоями, г. Ростов-на-Дону: на 25 ноября 2016г. было отгружено 38% от месячного плана. Тренинг проходил 26,27,28 ноября. Только за один день 29 ноября 2016г. сразу после тренинга было отгружено еще 29% от плана. Компания на рынке  3,5 года, рост продаж спустя 5 месяцев – 142%;</a:t>
            </a:r>
          </a:p>
          <a:p>
            <a:pPr lvl="0"/>
            <a:r>
              <a:rPr lang="ru-RU" sz="1400" b="1" dirty="0"/>
              <a:t>ООО «Север Авто Ростов», оптово-розничная торговля автомобильными шинами, дисками, г. Ростов-на-Дону  – рост продаж в следующем месяце после тренинга – 43%.</a:t>
            </a:r>
          </a:p>
          <a:p>
            <a:pPr lvl="0"/>
            <a:r>
              <a:rPr lang="ru-RU" sz="1400" b="1" dirty="0"/>
              <a:t>ООО «ХРОМ 24», торговля сантехникой премиум-класса, 1 сотрудник, г. Москва – рост продаж в первый месяц после тренинга на 45%, из них рост конверсии на 15%, средний чек (!) на 30%.</a:t>
            </a:r>
          </a:p>
          <a:p>
            <a:r>
              <a:rPr lang="ru-RU" sz="1400" b="1" dirty="0"/>
              <a:t> </a:t>
            </a:r>
          </a:p>
        </p:txBody>
      </p:sp>
    </p:spTree>
    <p:extLst>
      <p:ext uri="{BB962C8B-B14F-4D97-AF65-F5344CB8AC3E}">
        <p14:creationId xmlns="" xmlns:p14="http://schemas.microsoft.com/office/powerpoint/2010/main" val="3447619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395536" y="1788806"/>
            <a:ext cx="8301608" cy="4278094"/>
          </a:xfrm>
          <a:prstGeom prst="rect">
            <a:avLst/>
          </a:prstGeom>
        </p:spPr>
        <p:txBody>
          <a:bodyPr wrap="square">
            <a:spAutoFit/>
          </a:bodyPr>
          <a:lstStyle/>
          <a:p>
            <a:pPr fontAlgn="base"/>
            <a:r>
              <a:rPr lang="ru-RU" sz="1400" b="1" i="1" u="sng" dirty="0" smtClean="0"/>
              <a:t>Отзывы:</a:t>
            </a:r>
            <a:endParaRPr lang="ru-RU" sz="1400" b="1" i="1" u="sng" dirty="0"/>
          </a:p>
          <a:p>
            <a:pPr fontAlgn="base"/>
            <a:endParaRPr lang="ru-RU" sz="1000" i="1" dirty="0"/>
          </a:p>
          <a:p>
            <a:pPr fontAlgn="base"/>
            <a:r>
              <a:rPr lang="ru-RU" sz="1400" b="1" i="1" dirty="0" smtClean="0"/>
              <a:t>После </a:t>
            </a:r>
            <a:r>
              <a:rPr lang="ru-RU" sz="1400" b="1" i="1" dirty="0"/>
              <a:t>тренинга "Технология уверенных переговоров и продаж", которые проводил Игорь </a:t>
            </a:r>
            <a:r>
              <a:rPr lang="ru-RU" sz="1400" b="1" i="1" dirty="0" err="1"/>
              <a:t>Трухи,н</a:t>
            </a:r>
            <a:r>
              <a:rPr lang="ru-RU" sz="1400" b="1" i="1" dirty="0"/>
              <a:t> наши продажи выросли на 15% по сравнению с сентябрём прошлого года, хотя сентябрь в этом году теплее и покупательская способность  упала. Вырос средний чек на 15%. Конверсия выросла на 40%!Продавцы стали активнее работать с покупателями. Теперь ежемесячно мы принимаем экзамен у продавцов на применение технологии продаж.</a:t>
            </a:r>
            <a:r>
              <a:rPr lang="ru-RU" sz="1400" b="1" dirty="0"/>
              <a:t> </a:t>
            </a:r>
            <a:r>
              <a:rPr lang="ru-RU" sz="1600" b="1" i="1" u="sng" dirty="0" smtClean="0"/>
              <a:t>Роман </a:t>
            </a:r>
            <a:r>
              <a:rPr lang="ru-RU" sz="1600" b="1" i="1" u="sng" dirty="0"/>
              <a:t>Петров, владелец, сеть магазинов мужской одежды, </a:t>
            </a:r>
            <a:r>
              <a:rPr lang="ru-RU" sz="1600" b="1" i="1" u="sng" dirty="0" err="1"/>
              <a:t>г.Волгоград</a:t>
            </a:r>
            <a:r>
              <a:rPr lang="ru-RU" sz="1400" b="1" dirty="0"/>
              <a:t> </a:t>
            </a:r>
          </a:p>
          <a:p>
            <a:pPr fontAlgn="base"/>
            <a:r>
              <a:rPr lang="ru-RU" sz="1400" b="1" dirty="0"/>
              <a:t> </a:t>
            </a:r>
            <a:endParaRPr lang="ru-RU" sz="1400" b="1" dirty="0" smtClean="0"/>
          </a:p>
          <a:p>
            <a:pPr fontAlgn="base"/>
            <a:endParaRPr lang="ru-RU" sz="1400" b="1" i="1" dirty="0" smtClean="0"/>
          </a:p>
          <a:p>
            <a:pPr fontAlgn="base"/>
            <a:r>
              <a:rPr lang="ru-RU" sz="1400" b="1" i="1" dirty="0" smtClean="0"/>
              <a:t>Во- </a:t>
            </a:r>
            <a:r>
              <a:rPr lang="ru-RU" sz="1400" b="1" i="1" dirty="0"/>
              <a:t>первых, я очень благодарен тренеру Игорю Трухину, он открыл во мне скрытый мой потенциал. Во- вторых, когда я шёл на тренинг, у меня совсем не было желания обучаться, но с первых минут тренинга, я почувствовал, что мне очень интересно. Я изучил все элементы продажи. Я прошёл очень грамотный, профессиональный тренинг. Более того, хочу пройти все курсы Игоря Трухина. Мои личные продажи выросли на 20%.</a:t>
            </a:r>
            <a:r>
              <a:rPr lang="ru-RU" sz="1400" b="1" dirty="0"/>
              <a:t> </a:t>
            </a:r>
            <a:r>
              <a:rPr lang="ru-RU" sz="1600" b="1" i="1" u="sng" dirty="0" smtClean="0"/>
              <a:t>Владимир </a:t>
            </a:r>
            <a:r>
              <a:rPr lang="ru-RU" sz="1600" b="1" i="1" u="sng" dirty="0" err="1"/>
              <a:t>Калдарар</a:t>
            </a:r>
            <a:r>
              <a:rPr lang="ru-RU" sz="1600" b="1" i="1" u="sng" dirty="0"/>
              <a:t>, Начальник 2-го отдела, ООО «</a:t>
            </a:r>
            <a:r>
              <a:rPr lang="ru-RU" sz="1600" b="1" i="1" u="sng" dirty="0" err="1"/>
              <a:t>Строймашсервис-Мск</a:t>
            </a:r>
            <a:r>
              <a:rPr lang="ru-RU" sz="1600" b="1" i="1" u="sng" dirty="0"/>
              <a:t>», г. Москва</a:t>
            </a:r>
            <a:r>
              <a:rPr lang="ru-RU" sz="1600" b="1" u="sng" dirty="0"/>
              <a:t> </a:t>
            </a:r>
          </a:p>
          <a:p>
            <a:pPr fontAlgn="base"/>
            <a:r>
              <a:rPr lang="ru-RU" sz="1600" b="1" u="sng" dirty="0"/>
              <a:t> </a:t>
            </a:r>
          </a:p>
        </p:txBody>
      </p:sp>
      <p:pic>
        <p:nvPicPr>
          <p:cNvPr id="2051" name="Picture 3" descr="C:\Users\User\Desktop\картинки для презентации\строймаш.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220072" y="5517232"/>
            <a:ext cx="3312368" cy="1008111"/>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5148064" y="3570666"/>
            <a:ext cx="3384376" cy="5784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89202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467544" y="2132856"/>
            <a:ext cx="8229600" cy="2462213"/>
          </a:xfrm>
          <a:prstGeom prst="rect">
            <a:avLst/>
          </a:prstGeom>
        </p:spPr>
        <p:txBody>
          <a:bodyPr wrap="square">
            <a:spAutoFit/>
          </a:bodyPr>
          <a:lstStyle/>
          <a:p>
            <a:pPr fontAlgn="base"/>
            <a:endParaRPr lang="ru-RU" sz="1000" i="1" dirty="0" smtClean="0"/>
          </a:p>
          <a:p>
            <a:pPr fontAlgn="base"/>
            <a:r>
              <a:rPr lang="ru-RU" sz="1400" b="1" i="1" u="sng" dirty="0" smtClean="0"/>
              <a:t>Отзывы:</a:t>
            </a:r>
            <a:endParaRPr lang="ru-RU" sz="1400" b="1" i="1" u="sng" dirty="0"/>
          </a:p>
          <a:p>
            <a:pPr fontAlgn="base"/>
            <a:endParaRPr lang="ru-RU" sz="1000" i="1" dirty="0"/>
          </a:p>
          <a:p>
            <a:pPr fontAlgn="base"/>
            <a:endParaRPr lang="ru-RU" sz="1000" dirty="0"/>
          </a:p>
          <a:p>
            <a:pPr fontAlgn="base"/>
            <a:r>
              <a:rPr lang="ru-RU" sz="1000" dirty="0"/>
              <a:t> </a:t>
            </a:r>
          </a:p>
          <a:p>
            <a:pPr fontAlgn="base"/>
            <a:r>
              <a:rPr lang="ru-RU" sz="1400" b="1" i="1" dirty="0"/>
              <a:t>Могу сказать, что никогда не испытывала такого кайфа. Радость обучения. Что нового? Да всё!!! Прошла не один тренинг. Такого!!! – не слышала никогда. Всё чётко, логично и без воды. Профессионализм тренера покоряет. Организация безукоризненна. В перерывах и кофе-паузах общение не прекращалось, всё было очень интересно!!! Если хотите стать профессионалами и сделать свой персонал таким, все к Игорю Трухину!</a:t>
            </a:r>
            <a:r>
              <a:rPr lang="ru-RU" sz="1400" b="1" dirty="0"/>
              <a:t> </a:t>
            </a:r>
          </a:p>
          <a:p>
            <a:pPr fontAlgn="base"/>
            <a:r>
              <a:rPr lang="ru-RU" sz="1600" b="1" u="sng" dirty="0"/>
              <a:t>Татьяна Гавриленко, Коммерческий директор, «ОЛТЕКС», г. Москва</a:t>
            </a:r>
            <a:r>
              <a:rPr lang="ru-RU" sz="1600" u="sng" dirty="0"/>
              <a:t> </a:t>
            </a:r>
          </a:p>
        </p:txBody>
      </p:sp>
      <p:pic>
        <p:nvPicPr>
          <p:cNvPr id="8194" name="Picture 2" descr="ОЛТЕКС (1)"/>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4355976" y="4595070"/>
            <a:ext cx="4032448" cy="19166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31512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467544" y="2132856"/>
            <a:ext cx="8229600" cy="3939540"/>
          </a:xfrm>
          <a:prstGeom prst="rect">
            <a:avLst/>
          </a:prstGeom>
        </p:spPr>
        <p:txBody>
          <a:bodyPr wrap="square">
            <a:spAutoFit/>
          </a:bodyPr>
          <a:lstStyle/>
          <a:p>
            <a:pPr fontAlgn="base"/>
            <a:endParaRPr lang="ru-RU" sz="1000" i="1" dirty="0" smtClean="0"/>
          </a:p>
          <a:p>
            <a:pPr algn="ctr" fontAlgn="base"/>
            <a:r>
              <a:rPr lang="ru-RU" sz="1400" b="1" i="1" u="sng" dirty="0" smtClean="0"/>
              <a:t>Отзывы:</a:t>
            </a:r>
            <a:endParaRPr lang="ru-RU" sz="1400" b="1" i="1" u="sng" dirty="0"/>
          </a:p>
          <a:p>
            <a:pPr fontAlgn="base"/>
            <a:endParaRPr lang="ru-RU" sz="1000" i="1" dirty="0"/>
          </a:p>
          <a:p>
            <a:pPr fontAlgn="base"/>
            <a:r>
              <a:rPr lang="ru-RU" sz="1000" dirty="0"/>
              <a:t> </a:t>
            </a:r>
          </a:p>
          <a:p>
            <a:pPr fontAlgn="base"/>
            <a:r>
              <a:rPr lang="ru-RU" sz="1400" b="1" i="1" dirty="0" smtClean="0"/>
              <a:t>Курс-тренинг </a:t>
            </a:r>
            <a:r>
              <a:rPr lang="ru-RU" sz="1400" b="1" i="1" dirty="0"/>
              <a:t>"Технология уверенных переговоров и продаж" имеет явные преимущества перед другими программами, предлагаемыми на данном рынке услуг, а именно:</a:t>
            </a:r>
            <a:r>
              <a:rPr lang="ru-RU" sz="1400" b="1" dirty="0"/>
              <a:t> </a:t>
            </a:r>
          </a:p>
          <a:p>
            <a:pPr fontAlgn="base"/>
            <a:r>
              <a:rPr lang="ru-RU" sz="1400" b="1" i="1" dirty="0"/>
              <a:t>1. Ясное и чёткое изложение технологии и схемы продаж;</a:t>
            </a:r>
            <a:r>
              <a:rPr lang="ru-RU" sz="1400" b="1" dirty="0"/>
              <a:t> </a:t>
            </a:r>
          </a:p>
          <a:p>
            <a:pPr fontAlgn="base"/>
            <a:r>
              <a:rPr lang="ru-RU" sz="1400" b="1" i="1" dirty="0"/>
              <a:t>2. Представление каждого этапа в теории и закрепление в виде интенсивных тренировок, которые вырабатывают навык (!) и закрепляют его в сознании.</a:t>
            </a:r>
            <a:r>
              <a:rPr lang="ru-RU" sz="1400" b="1" dirty="0"/>
              <a:t> </a:t>
            </a:r>
          </a:p>
          <a:p>
            <a:pPr fontAlgn="base"/>
            <a:r>
              <a:rPr lang="ru-RU" sz="1400" b="1" i="1" dirty="0"/>
              <a:t>3. Простота примеров использования полученных навыков позволяет мгновенно применить на практике и действительно получать результат.</a:t>
            </a:r>
            <a:r>
              <a:rPr lang="ru-RU" sz="1400" b="1" dirty="0"/>
              <a:t> </a:t>
            </a:r>
          </a:p>
          <a:p>
            <a:pPr fontAlgn="base"/>
            <a:r>
              <a:rPr lang="ru-RU" sz="1400" b="1" i="1" dirty="0"/>
              <a:t>4. Специальная система аргументированной речи обеспечивает легкость презентации продукта и той пользы, которую может извлечь клиент.</a:t>
            </a:r>
            <a:r>
              <a:rPr lang="ru-RU" sz="1400" b="1" dirty="0"/>
              <a:t> </a:t>
            </a:r>
          </a:p>
          <a:p>
            <a:pPr fontAlgn="base"/>
            <a:r>
              <a:rPr lang="ru-RU" sz="1400" b="1" i="1" dirty="0"/>
              <a:t>5.Система и методы работы с возражениями легкие и простые.</a:t>
            </a:r>
            <a:r>
              <a:rPr lang="ru-RU" sz="1400" b="1" dirty="0"/>
              <a:t> </a:t>
            </a:r>
          </a:p>
          <a:p>
            <a:pPr fontAlgn="base"/>
            <a:r>
              <a:rPr lang="ru-RU" sz="1400" b="1" i="1" dirty="0"/>
              <a:t>Но самое главное, тренинг вселяет уверенность в компанию, в которой работает продавец и в товар, который он продает.</a:t>
            </a:r>
            <a:r>
              <a:rPr lang="ru-RU" sz="1400" b="1" dirty="0"/>
              <a:t> </a:t>
            </a:r>
          </a:p>
          <a:p>
            <a:pPr fontAlgn="base"/>
            <a:r>
              <a:rPr lang="ru-RU" sz="1600" b="1" i="1" u="sng" dirty="0"/>
              <a:t>Надежда Назарова, Директор ООО «ТОПФУД»</a:t>
            </a:r>
            <a:r>
              <a:rPr lang="ru-RU" sz="1600" b="1" u="sng" dirty="0"/>
              <a:t> </a:t>
            </a:r>
          </a:p>
        </p:txBody>
      </p:sp>
      <p:pic>
        <p:nvPicPr>
          <p:cNvPr id="7170"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796137" y="5517232"/>
            <a:ext cx="2901008" cy="936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87287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r>
              <a:rPr lang="ru-RU" sz="2000" b="1" smtClean="0">
                <a:ln>
                  <a:noFill/>
                </a:ln>
                <a:solidFill>
                  <a:prstClr val="black"/>
                </a:solidFill>
                <a:effectLst/>
              </a:rPr>
              <a:t/>
            </a:r>
            <a:br>
              <a:rPr lang="ru-RU" sz="2000" b="1" smtClean="0">
                <a:ln>
                  <a:noFill/>
                </a:ln>
                <a:solidFill>
                  <a:prstClr val="black"/>
                </a:solidFill>
                <a:effectLst/>
              </a:rPr>
            </a:br>
            <a:r>
              <a:rPr lang="ru-RU" sz="2000" b="1" smtClean="0">
                <a:ln>
                  <a:noFill/>
                </a:ln>
                <a:solidFill>
                  <a:prstClr val="black"/>
                </a:solidFill>
                <a:effectLst/>
              </a:rPr>
              <a:t>Бизнес </a:t>
            </a:r>
            <a:r>
              <a:rPr lang="ru-RU" sz="2000" b="1" dirty="0" smtClean="0">
                <a:ln>
                  <a:noFill/>
                </a:ln>
                <a:solidFill>
                  <a:prstClr val="black"/>
                </a:solidFill>
                <a:effectLst/>
              </a:rPr>
              <a:t>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Прямоугольник 3"/>
          <p:cNvSpPr/>
          <p:nvPr/>
        </p:nvSpPr>
        <p:spPr>
          <a:xfrm>
            <a:off x="323528" y="4149080"/>
            <a:ext cx="3888432" cy="2677656"/>
          </a:xfrm>
          <a:prstGeom prst="rect">
            <a:avLst/>
          </a:prstGeom>
        </p:spPr>
        <p:txBody>
          <a:bodyPr wrap="square">
            <a:spAutoFit/>
          </a:bodyPr>
          <a:lstStyle/>
          <a:p>
            <a:pPr hangingPunct="0">
              <a:lnSpc>
                <a:spcPct val="250000"/>
              </a:lnSpc>
            </a:pPr>
            <a:r>
              <a:rPr lang="en-US" sz="2000" b="1" i="1" dirty="0" smtClean="0"/>
              <a:t>www</a:t>
            </a:r>
            <a:r>
              <a:rPr lang="ru-RU" sz="2000" b="1" i="1" dirty="0"/>
              <a:t>.</a:t>
            </a:r>
            <a:r>
              <a:rPr lang="en-US" sz="2000" b="1" i="1" dirty="0"/>
              <a:t>igortrukhin</a:t>
            </a:r>
            <a:r>
              <a:rPr lang="ru-RU" sz="2000" b="1" i="1" dirty="0"/>
              <a:t>.</a:t>
            </a:r>
            <a:r>
              <a:rPr lang="en-US" sz="2000" b="1" i="1" dirty="0"/>
              <a:t>ru</a:t>
            </a:r>
            <a:endParaRPr lang="ru-RU" sz="2000" b="1" i="1" dirty="0"/>
          </a:p>
          <a:p>
            <a:pPr hangingPunct="0">
              <a:lnSpc>
                <a:spcPct val="250000"/>
              </a:lnSpc>
            </a:pPr>
            <a:r>
              <a:rPr lang="en-US" sz="2000" b="1" i="1" dirty="0"/>
              <a:t>E-mail: mail@igortrukhin.ru</a:t>
            </a:r>
            <a:endParaRPr lang="ru-RU" sz="2000" b="1" i="1" dirty="0"/>
          </a:p>
          <a:p>
            <a:pPr>
              <a:lnSpc>
                <a:spcPct val="250000"/>
              </a:lnSpc>
            </a:pPr>
            <a:r>
              <a:rPr lang="en-US" sz="2000" b="1" i="1" dirty="0"/>
              <a:t> </a:t>
            </a:r>
            <a:r>
              <a:rPr lang="ru-RU" sz="2000" b="1" i="1" dirty="0"/>
              <a:t>Тел</a:t>
            </a:r>
            <a:r>
              <a:rPr lang="en-US" sz="2000" b="1" i="1" dirty="0"/>
              <a:t>. +7 926 815 99 08</a:t>
            </a:r>
            <a:endParaRPr lang="ru-RU" sz="2000" b="1" i="1" dirty="0"/>
          </a:p>
          <a:p>
            <a:endParaRPr lang="ru-RU" dirty="0"/>
          </a:p>
        </p:txBody>
      </p:sp>
      <p:pic>
        <p:nvPicPr>
          <p:cNvPr id="5"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6"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372200" y="4859854"/>
            <a:ext cx="1440160" cy="13774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5436096" y="2759586"/>
            <a:ext cx="3384376" cy="1754326"/>
          </a:xfrm>
          <a:prstGeom prst="rect">
            <a:avLst/>
          </a:prstGeom>
        </p:spPr>
        <p:txBody>
          <a:bodyPr wrap="square">
            <a:spAutoFit/>
          </a:bodyPr>
          <a:lstStyle/>
          <a:p>
            <a:pPr algn="ctr" fontAlgn="base">
              <a:lnSpc>
                <a:spcPct val="150000"/>
              </a:lnSpc>
            </a:pPr>
            <a:endParaRPr lang="ru-RU" b="1" i="1" dirty="0" smtClean="0"/>
          </a:p>
          <a:p>
            <a:pPr algn="ctr" fontAlgn="base">
              <a:lnSpc>
                <a:spcPct val="150000"/>
              </a:lnSpc>
            </a:pPr>
            <a:endParaRPr lang="ru-RU" b="1" i="1" dirty="0"/>
          </a:p>
          <a:p>
            <a:pPr algn="ctr" fontAlgn="base">
              <a:lnSpc>
                <a:spcPct val="150000"/>
              </a:lnSpc>
            </a:pPr>
            <a:r>
              <a:rPr lang="ru-RU" b="1" i="1" dirty="0" smtClean="0"/>
              <a:t>С уважением, </a:t>
            </a:r>
          </a:p>
          <a:p>
            <a:pPr algn="ctr" fontAlgn="base">
              <a:lnSpc>
                <a:spcPct val="150000"/>
              </a:lnSpc>
            </a:pPr>
            <a:r>
              <a:rPr lang="ru-RU" b="1" i="1" dirty="0" smtClean="0"/>
              <a:t>Игорь Трухин!​</a:t>
            </a:r>
            <a:endParaRPr lang="ru-RU" b="1" i="1" dirty="0"/>
          </a:p>
        </p:txBody>
      </p:sp>
      <p:pic>
        <p:nvPicPr>
          <p:cNvPr id="8" name="Picture 2" descr="C:\Users\User\Desktop\картинки для презентации\Strategic-Business-Plan.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23528" y="2276872"/>
            <a:ext cx="2376264" cy="16924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54058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0700" y="320675"/>
            <a:ext cx="8155756" cy="156966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a:r>
              <a:rPr lang="ru-RU" sz="2000" b="1" dirty="0" smtClean="0">
                <a:solidFill>
                  <a:schemeClr val="bg1"/>
                </a:solidFill>
              </a:rPr>
              <a:t>Трухин Игорь Александрович</a:t>
            </a:r>
          </a:p>
          <a:p>
            <a:pPr algn="ctr"/>
            <a:r>
              <a:rPr lang="ru-RU" sz="2000" b="1" dirty="0" smtClean="0">
                <a:solidFill>
                  <a:schemeClr val="bg1"/>
                </a:solidFill>
              </a:rPr>
              <a:t>Бизнес тренер</a:t>
            </a:r>
          </a:p>
          <a:p>
            <a:pPr algn="ctr" hangingPunct="0"/>
            <a:r>
              <a:rPr lang="en-US" sz="1200" b="1" dirty="0">
                <a:solidFill>
                  <a:schemeClr val="bg1"/>
                </a:solidFill>
              </a:rPr>
              <a:t>www</a:t>
            </a:r>
            <a:r>
              <a:rPr lang="ru-RU" sz="1200" b="1" dirty="0">
                <a:solidFill>
                  <a:schemeClr val="bg1"/>
                </a:solidFill>
              </a:rPr>
              <a:t>.</a:t>
            </a:r>
            <a:r>
              <a:rPr lang="en-US" sz="1200" b="1" dirty="0">
                <a:solidFill>
                  <a:schemeClr val="bg1"/>
                </a:solidFill>
              </a:rPr>
              <a:t>igortrukhin</a:t>
            </a:r>
            <a:r>
              <a:rPr lang="ru-RU" sz="1200" b="1" dirty="0">
                <a:solidFill>
                  <a:schemeClr val="bg1"/>
                </a:solidFill>
              </a:rPr>
              <a:t>.</a:t>
            </a:r>
            <a:r>
              <a:rPr lang="en-US" sz="1200" b="1" dirty="0">
                <a:solidFill>
                  <a:schemeClr val="bg1"/>
                </a:solidFill>
              </a:rPr>
              <a:t>ru</a:t>
            </a:r>
            <a:endParaRPr lang="ru-RU" sz="1200" dirty="0">
              <a:solidFill>
                <a:schemeClr val="bg1"/>
              </a:solidFill>
            </a:endParaRPr>
          </a:p>
          <a:p>
            <a:pPr algn="ctr" hangingPunct="0"/>
            <a:r>
              <a:rPr lang="en-US" sz="1200" b="1" dirty="0">
                <a:solidFill>
                  <a:schemeClr val="bg1"/>
                </a:solidFill>
              </a:rPr>
              <a:t> </a:t>
            </a:r>
            <a:r>
              <a:rPr lang="en-US" sz="1200" b="1" dirty="0" smtClean="0">
                <a:solidFill>
                  <a:schemeClr val="bg1"/>
                </a:solidFill>
              </a:rPr>
              <a:t>E-mail</a:t>
            </a:r>
            <a:r>
              <a:rPr lang="en-US" sz="1200" b="1" dirty="0">
                <a:solidFill>
                  <a:schemeClr val="bg1"/>
                </a:solidFill>
              </a:rPr>
              <a:t>: mail@igortrukhin.ru</a:t>
            </a:r>
            <a:endParaRPr lang="ru-RU" sz="1200" dirty="0">
              <a:solidFill>
                <a:schemeClr val="bg1"/>
              </a:solidFill>
            </a:endParaRPr>
          </a:p>
          <a:p>
            <a:pPr algn="ctr"/>
            <a:r>
              <a:rPr lang="en-US" sz="1200" b="1" dirty="0">
                <a:solidFill>
                  <a:schemeClr val="bg1"/>
                </a:solidFill>
              </a:rPr>
              <a:t> </a:t>
            </a:r>
            <a:r>
              <a:rPr lang="ru-RU" sz="1200" b="1" dirty="0">
                <a:solidFill>
                  <a:schemeClr val="bg1"/>
                </a:solidFill>
              </a:rPr>
              <a:t>Тел</a:t>
            </a:r>
            <a:r>
              <a:rPr lang="en-US" sz="1200" b="1" dirty="0">
                <a:solidFill>
                  <a:schemeClr val="bg1"/>
                </a:solidFill>
              </a:rPr>
              <a:t>. +7 926 815 99 08</a:t>
            </a:r>
            <a:endParaRPr lang="ru-RU" sz="1200" dirty="0">
              <a:solidFill>
                <a:schemeClr val="bg1"/>
              </a:solidFill>
            </a:endParaRPr>
          </a:p>
          <a:p>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929601" y="404664"/>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AutoShape 2" descr="https://mail.yandex.ru/message_part/Logotip_shakhmaty.png?_uid=24033537&amp;name=Logotip_shakhmaty.png&amp;hid=1.2&amp;ids=168322036072992689&amp;no_disposition=y&amp;exif_rotate=y"/>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 name="AutoShape 4" descr="https://mail.yandex.ru/message_part/Logotip_shakhmaty.png?_uid=24033537&amp;name=Logotip_shakhmaty.png&amp;hid=1.2&amp;ids=168322036072992689&amp;no_disposition=y&amp;exif_rotate=y"/>
          <p:cNvSpPr>
            <a:spLocks noChangeAspect="1" noChangeArrowheads="1"/>
          </p:cNvSpPr>
          <p:nvPr/>
        </p:nvSpPr>
        <p:spPr bwMode="auto">
          <a:xfrm>
            <a:off x="215900" y="158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pic>
        <p:nvPicPr>
          <p:cNvPr id="1029"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36296" y="440415"/>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1259632" y="1872420"/>
            <a:ext cx="6552728" cy="1805110"/>
          </a:xfrm>
          <a:prstGeom prst="rect">
            <a:avLst/>
          </a:prstGeom>
        </p:spPr>
        <p:txBody>
          <a:bodyPr wrap="square">
            <a:spAutoFit/>
          </a:bodyPr>
          <a:lstStyle/>
          <a:p>
            <a:pPr>
              <a:lnSpc>
                <a:spcPct val="115000"/>
              </a:lnSpc>
              <a:spcAft>
                <a:spcPts val="1170"/>
              </a:spcAft>
            </a:pPr>
            <a:endParaRPr lang="ru-RU" b="1" dirty="0" smtClean="0">
              <a:solidFill>
                <a:srgbClr val="000000"/>
              </a:solidFill>
              <a:latin typeface="&amp;quot"/>
              <a:ea typeface="Times New Roman"/>
              <a:cs typeface="Times New Roman"/>
            </a:endParaRPr>
          </a:p>
          <a:p>
            <a:pPr>
              <a:lnSpc>
                <a:spcPct val="115000"/>
              </a:lnSpc>
              <a:spcAft>
                <a:spcPts val="1170"/>
              </a:spcAft>
            </a:pPr>
            <a:endParaRPr lang="ru-RU" sz="1100" b="1" dirty="0">
              <a:solidFill>
                <a:srgbClr val="000000"/>
              </a:solidFill>
              <a:latin typeface="&amp;quot"/>
              <a:ea typeface="Times New Roman"/>
              <a:cs typeface="Times New Roman"/>
            </a:endParaRPr>
          </a:p>
          <a:p>
            <a:pPr>
              <a:lnSpc>
                <a:spcPct val="115000"/>
              </a:lnSpc>
              <a:spcAft>
                <a:spcPts val="1170"/>
              </a:spcAft>
            </a:pPr>
            <a:endParaRPr lang="ru-RU" sz="1100" b="1" dirty="0" smtClean="0">
              <a:solidFill>
                <a:srgbClr val="000000"/>
              </a:solidFill>
              <a:latin typeface="&amp;quot"/>
              <a:ea typeface="Times New Roman"/>
              <a:cs typeface="Times New Roman"/>
            </a:endParaRPr>
          </a:p>
          <a:p>
            <a:pPr>
              <a:lnSpc>
                <a:spcPct val="115000"/>
              </a:lnSpc>
              <a:spcAft>
                <a:spcPts val="1170"/>
              </a:spcAft>
            </a:pPr>
            <a:endParaRPr lang="ru-RU" sz="1100" b="1" dirty="0" smtClean="0">
              <a:solidFill>
                <a:srgbClr val="000000"/>
              </a:solidFill>
              <a:latin typeface="&amp;quot"/>
              <a:ea typeface="Times New Roman"/>
              <a:cs typeface="Times New Roman"/>
            </a:endParaRPr>
          </a:p>
          <a:p>
            <a:pPr>
              <a:lnSpc>
                <a:spcPct val="115000"/>
              </a:lnSpc>
              <a:spcAft>
                <a:spcPts val="1170"/>
              </a:spcAft>
            </a:pPr>
            <a:endParaRPr lang="ru-RU" sz="1100" b="1" dirty="0">
              <a:effectLst/>
              <a:latin typeface="Calibri"/>
              <a:ea typeface="Calibri"/>
              <a:cs typeface="Times New Roman"/>
            </a:endParaRPr>
          </a:p>
        </p:txBody>
      </p:sp>
      <p:sp>
        <p:nvSpPr>
          <p:cNvPr id="7" name="Прямоугольник 6"/>
          <p:cNvSpPr/>
          <p:nvPr/>
        </p:nvSpPr>
        <p:spPr>
          <a:xfrm>
            <a:off x="2286000" y="2967335"/>
            <a:ext cx="4572000" cy="1287084"/>
          </a:xfrm>
          <a:prstGeom prst="rect">
            <a:avLst/>
          </a:prstGeom>
        </p:spPr>
        <p:txBody>
          <a:bodyPr>
            <a:spAutoFit/>
          </a:bodyPr>
          <a:lstStyle/>
          <a:p>
            <a:pPr algn="ctr" fontAlgn="base">
              <a:lnSpc>
                <a:spcPct val="150000"/>
              </a:lnSpc>
            </a:pPr>
            <a:r>
              <a:rPr lang="ru-RU" b="1" i="1" u="sng" dirty="0"/>
              <a:t>Миссия тренера: </a:t>
            </a:r>
            <a:r>
              <a:rPr lang="en-US" dirty="0"/>
              <a:t>​</a:t>
            </a:r>
          </a:p>
          <a:p>
            <a:pPr algn="ctr" fontAlgn="base">
              <a:lnSpc>
                <a:spcPct val="150000"/>
              </a:lnSpc>
            </a:pPr>
            <a:r>
              <a:rPr lang="ru-RU" b="1" dirty="0"/>
              <a:t>Повысить компетентность продавцов и их статус в обществе</a:t>
            </a:r>
            <a:r>
              <a:rPr lang="ru-RU" dirty="0"/>
              <a:t>​</a:t>
            </a:r>
          </a:p>
        </p:txBody>
      </p:sp>
      <p:pic>
        <p:nvPicPr>
          <p:cNvPr id="9"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995936" y="5219894"/>
            <a:ext cx="1440160" cy="13774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099" name="Picture 3" descr="C:\Users\User\Desktop\картинки для презентации\s1200.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965714" y="4828786"/>
            <a:ext cx="1765300" cy="17374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62676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219145"/>
            <a:ext cx="8229600" cy="156966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marL="0" lvl="0" algn="ctr">
              <a:spcBef>
                <a:spcPts val="0"/>
              </a:spcBef>
            </a:pPr>
            <a:r>
              <a:rPr lang="ru-RU" sz="2000" b="1" dirty="0">
                <a:ln>
                  <a:noFill/>
                </a:ln>
                <a:solidFill>
                  <a:prstClr val="black"/>
                </a:solidFill>
                <a:effectLst/>
              </a:rPr>
              <a:t>Трухин Игорь Александрович</a:t>
            </a:r>
            <a:br>
              <a:rPr lang="ru-RU" sz="2000" b="1" dirty="0">
                <a:ln>
                  <a:noFill/>
                </a:ln>
                <a:solidFill>
                  <a:prstClr val="black"/>
                </a:solidFill>
                <a:effectLst/>
              </a:rPr>
            </a:br>
            <a:r>
              <a:rPr lang="ru-RU" sz="2000" b="1" dirty="0" smtClean="0">
                <a:ln>
                  <a:noFill/>
                </a:ln>
                <a:solidFill>
                  <a:prstClr val="black"/>
                </a:solidFill>
                <a:effectLst/>
              </a:rPr>
              <a:t>Бизнес </a:t>
            </a:r>
            <a:r>
              <a:rPr lang="ru-RU" sz="2000" b="1" dirty="0">
                <a:ln>
                  <a:noFill/>
                </a:ln>
                <a:solidFill>
                  <a:prstClr val="black"/>
                </a:solidFill>
                <a:effectLst/>
              </a:rPr>
              <a:t>тренер</a:t>
            </a:r>
            <a:br>
              <a:rPr lang="ru-RU" sz="2000" b="1" dirty="0">
                <a:ln>
                  <a:noFill/>
                </a:ln>
                <a:solidFill>
                  <a:prstClr val="black"/>
                </a:solidFill>
                <a:effectLst/>
              </a:rPr>
            </a:br>
            <a:r>
              <a:rPr lang="en-US" sz="1200" b="1" dirty="0">
                <a:ln>
                  <a:noFill/>
                </a:ln>
                <a:solidFill>
                  <a:prstClr val="black"/>
                </a:solidFill>
                <a:effectLst/>
              </a:rPr>
              <a:t>www</a:t>
            </a:r>
            <a:r>
              <a:rPr lang="ru-RU" sz="1200" b="1" dirty="0">
                <a:ln>
                  <a:noFill/>
                </a:ln>
                <a:solidFill>
                  <a:prstClr val="black"/>
                </a:solidFill>
                <a:effectLst/>
              </a:rPr>
              <a:t>.</a:t>
            </a:r>
            <a:r>
              <a:rPr lang="en-US" sz="1200" b="1" dirty="0">
                <a:ln>
                  <a:noFill/>
                </a:ln>
                <a:solidFill>
                  <a:prstClr val="black"/>
                </a:solidFill>
                <a:effectLst/>
              </a:rPr>
              <a:t>igortrukhin</a:t>
            </a:r>
            <a:r>
              <a:rPr lang="ru-RU" sz="1200" b="1" dirty="0">
                <a:ln>
                  <a:noFill/>
                </a:ln>
                <a:solidFill>
                  <a:prstClr val="black"/>
                </a:solidFill>
                <a:effectLst/>
              </a:rPr>
              <a:t>.</a:t>
            </a:r>
            <a:r>
              <a:rPr lang="en-US" sz="1200" b="1" dirty="0">
                <a:ln>
                  <a:noFill/>
                </a:ln>
                <a:solidFill>
                  <a:prstClr val="black"/>
                </a:solidFill>
                <a:effectLst/>
              </a:rPr>
              <a:t>ru</a:t>
            </a:r>
            <a:r>
              <a:rPr lang="ru-RU" sz="1200" dirty="0">
                <a:ln>
                  <a:noFill/>
                </a:ln>
                <a:solidFill>
                  <a:prstClr val="black"/>
                </a:solidFill>
                <a:effectLst/>
              </a:rPr>
              <a:t/>
            </a:r>
            <a:br>
              <a:rPr lang="ru-RU" sz="1200" dirty="0">
                <a:ln>
                  <a:noFill/>
                </a:ln>
                <a:solidFill>
                  <a:prstClr val="black"/>
                </a:solidFill>
                <a:effectLst/>
              </a:rPr>
            </a:br>
            <a:r>
              <a:rPr lang="en-US" sz="1200" b="1" dirty="0">
                <a:ln>
                  <a:noFill/>
                </a:ln>
                <a:solidFill>
                  <a:prstClr val="black"/>
                </a:solidFill>
                <a:effectLst/>
              </a:rPr>
              <a:t> E-mail: mail@igortrukhin.ru</a:t>
            </a:r>
            <a:r>
              <a:rPr lang="ru-RU" sz="1200" dirty="0">
                <a:ln>
                  <a:noFill/>
                </a:ln>
                <a:solidFill>
                  <a:prstClr val="black"/>
                </a:solidFill>
                <a:effectLst/>
              </a:rPr>
              <a:t/>
            </a:r>
            <a:br>
              <a:rPr lang="ru-RU" sz="1200" dirty="0">
                <a:ln>
                  <a:noFill/>
                </a:ln>
                <a:solidFill>
                  <a:prstClr val="black"/>
                </a:solidFill>
                <a:effectLst/>
              </a:rPr>
            </a:br>
            <a:r>
              <a:rPr lang="en-US" sz="1200" b="1" dirty="0">
                <a:ln>
                  <a:noFill/>
                </a:ln>
                <a:solidFill>
                  <a:prstClr val="black"/>
                </a:solidFill>
                <a:effectLst/>
              </a:rPr>
              <a:t> </a:t>
            </a:r>
            <a:r>
              <a:rPr lang="ru-RU" sz="1200" b="1" dirty="0">
                <a:ln>
                  <a:noFill/>
                </a:ln>
                <a:solidFill>
                  <a:prstClr val="black"/>
                </a:solidFill>
                <a:effectLst/>
              </a:rPr>
              <a:t>Тел</a:t>
            </a:r>
            <a:r>
              <a:rPr lang="en-US" sz="1200" b="1" dirty="0">
                <a:ln>
                  <a:noFill/>
                </a:ln>
                <a:solidFill>
                  <a:prstClr val="black"/>
                </a:solidFill>
                <a:effectLst/>
              </a:rPr>
              <a:t>. +7 926 815 99 08</a:t>
            </a:r>
            <a:r>
              <a:rPr lang="ru-RU" sz="1200" dirty="0">
                <a:ln>
                  <a:noFill/>
                </a:ln>
                <a:solidFill>
                  <a:prstClr val="black"/>
                </a:solidFill>
                <a:effectLst/>
              </a:rPr>
              <a:t/>
            </a:r>
            <a:br>
              <a:rPr lang="ru-RU" sz="1200" dirty="0">
                <a:ln>
                  <a:noFill/>
                </a:ln>
                <a:solidFill>
                  <a:prstClr val="black"/>
                </a:solidFill>
                <a:effectLst/>
              </a:rPr>
            </a:br>
            <a:endParaRPr lang="ru-RU" sz="2000" b="1" dirty="0"/>
          </a:p>
        </p:txBody>
      </p:sp>
      <p:pic>
        <p:nvPicPr>
          <p:cNvPr id="4" name="Рисунок 3"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323528" y="1844824"/>
            <a:ext cx="8568952" cy="5078313"/>
          </a:xfrm>
          <a:prstGeom prst="rect">
            <a:avLst/>
          </a:prstGeom>
        </p:spPr>
        <p:txBody>
          <a:bodyPr wrap="square">
            <a:spAutoFit/>
          </a:bodyPr>
          <a:lstStyle/>
          <a:p>
            <a:pPr algn="ctr" fontAlgn="base">
              <a:lnSpc>
                <a:spcPct val="150000"/>
              </a:lnSpc>
            </a:pPr>
            <a:r>
              <a:rPr lang="ru-RU" b="1" i="1" u="sng" dirty="0" smtClean="0"/>
              <a:t>Высшее </a:t>
            </a:r>
            <a:r>
              <a:rPr lang="ru-RU" b="1" i="1" u="sng" dirty="0"/>
              <a:t>образование: </a:t>
            </a:r>
            <a:r>
              <a:rPr lang="en-US" i="1" dirty="0"/>
              <a:t>​</a:t>
            </a:r>
          </a:p>
          <a:p>
            <a:pPr fontAlgn="base">
              <a:lnSpc>
                <a:spcPct val="150000"/>
              </a:lnSpc>
            </a:pPr>
            <a:r>
              <a:rPr lang="ru-RU" b="1" dirty="0"/>
              <a:t>МГТУ им. Н.Э. Баумана </a:t>
            </a:r>
            <a:r>
              <a:rPr lang="en-US" dirty="0"/>
              <a:t>​</a:t>
            </a:r>
          </a:p>
          <a:p>
            <a:pPr fontAlgn="base">
              <a:lnSpc>
                <a:spcPct val="150000"/>
              </a:lnSpc>
            </a:pPr>
            <a:r>
              <a:rPr lang="ru-RU" b="1" dirty="0"/>
              <a:t>Тверской Государственный Университет по специальности "Менеджмент". </a:t>
            </a:r>
            <a:r>
              <a:rPr lang="en-US" dirty="0"/>
              <a:t>​</a:t>
            </a:r>
          </a:p>
          <a:p>
            <a:pPr fontAlgn="base">
              <a:lnSpc>
                <a:spcPct val="150000"/>
              </a:lnSpc>
            </a:pPr>
            <a:r>
              <a:rPr lang="ru-RU" b="1" dirty="0"/>
              <a:t>Техническое образование выработало системность мышления Гуманитарное — представление об управлении предприятием </a:t>
            </a:r>
            <a:r>
              <a:rPr lang="en-US" dirty="0"/>
              <a:t>​</a:t>
            </a:r>
          </a:p>
          <a:p>
            <a:pPr algn="ctr" fontAlgn="base">
              <a:lnSpc>
                <a:spcPct val="150000"/>
              </a:lnSpc>
            </a:pPr>
            <a:r>
              <a:rPr lang="ru-RU" b="1" i="1" u="sng" dirty="0"/>
              <a:t>Дополнительное образование:</a:t>
            </a:r>
            <a:r>
              <a:rPr lang="en-US" i="1" dirty="0" smtClean="0"/>
              <a:t>​</a:t>
            </a:r>
            <a:endParaRPr lang="ru-RU" i="1" dirty="0" smtClean="0"/>
          </a:p>
          <a:p>
            <a:pPr fontAlgn="base">
              <a:lnSpc>
                <a:spcPct val="150000"/>
              </a:lnSpc>
            </a:pPr>
            <a:r>
              <a:rPr lang="ru-RU" b="1" i="1" dirty="0" smtClean="0"/>
              <a:t>«Институт  </a:t>
            </a:r>
            <a:r>
              <a:rPr lang="ru-RU" b="1" i="1" dirty="0"/>
              <a:t>тренинга» г. </a:t>
            </a:r>
            <a:r>
              <a:rPr lang="ru-RU" b="1" i="1" dirty="0" smtClean="0"/>
              <a:t>Санкт-Петербурга </a:t>
            </a:r>
            <a:r>
              <a:rPr lang="ru-RU" b="1" i="1" dirty="0"/>
              <a:t>по </a:t>
            </a:r>
            <a:r>
              <a:rPr lang="ru-RU" b="1" i="1" dirty="0" smtClean="0"/>
              <a:t>направлениям: </a:t>
            </a:r>
          </a:p>
          <a:p>
            <a:pPr fontAlgn="base">
              <a:lnSpc>
                <a:spcPct val="150000"/>
              </a:lnSpc>
            </a:pPr>
            <a:r>
              <a:rPr lang="ru-RU" b="1" i="1" dirty="0" smtClean="0"/>
              <a:t>«</a:t>
            </a:r>
            <a:r>
              <a:rPr lang="ru-RU" b="1" i="1" dirty="0"/>
              <a:t>Управление временем</a:t>
            </a:r>
            <a:r>
              <a:rPr lang="ru-RU" b="1" i="1" dirty="0" smtClean="0"/>
              <a:t>»,</a:t>
            </a:r>
          </a:p>
          <a:p>
            <a:pPr fontAlgn="base">
              <a:lnSpc>
                <a:spcPct val="150000"/>
              </a:lnSpc>
            </a:pPr>
            <a:r>
              <a:rPr lang="ru-RU" b="1" i="1" dirty="0" smtClean="0"/>
              <a:t> </a:t>
            </a:r>
            <a:r>
              <a:rPr lang="ru-RU" b="1" i="1" dirty="0"/>
              <a:t>«Командообразование</a:t>
            </a:r>
            <a:r>
              <a:rPr lang="ru-RU" b="1" i="1" dirty="0" smtClean="0"/>
              <a:t>»,</a:t>
            </a:r>
          </a:p>
          <a:p>
            <a:pPr fontAlgn="base">
              <a:lnSpc>
                <a:spcPct val="150000"/>
              </a:lnSpc>
            </a:pPr>
            <a:r>
              <a:rPr lang="ru-RU" b="1" i="1" dirty="0" smtClean="0"/>
              <a:t> </a:t>
            </a:r>
            <a:r>
              <a:rPr lang="ru-RU" b="1" i="1" dirty="0"/>
              <a:t>«Эффективные продажи».</a:t>
            </a:r>
            <a:endParaRPr lang="ru-RU" b="1" dirty="0"/>
          </a:p>
          <a:p>
            <a:pPr fontAlgn="base">
              <a:lnSpc>
                <a:spcPct val="150000"/>
              </a:lnSpc>
            </a:pPr>
            <a:endParaRPr lang="en-US" dirty="0"/>
          </a:p>
        </p:txBody>
      </p:sp>
      <p:pic>
        <p:nvPicPr>
          <p:cNvPr id="5123" name="Picture 3" descr="C:\Users\User\Desktop\картинки для презентации\istockphoto-521264291-1024x1024.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48865" y="5373216"/>
            <a:ext cx="1368152" cy="102755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00705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467544" y="2060848"/>
            <a:ext cx="8229600" cy="4062651"/>
          </a:xfrm>
          <a:prstGeom prst="rect">
            <a:avLst/>
          </a:prstGeom>
        </p:spPr>
        <p:txBody>
          <a:bodyPr wrap="square">
            <a:spAutoFit/>
          </a:bodyPr>
          <a:lstStyle/>
          <a:p>
            <a:pPr algn="ctr"/>
            <a:r>
              <a:rPr lang="ru-RU" b="1" i="1" u="sng" dirty="0" smtClean="0"/>
              <a:t>Профессиональный опыт:</a:t>
            </a:r>
          </a:p>
          <a:p>
            <a:endParaRPr lang="ru-RU" sz="1600" b="1" dirty="0" smtClean="0"/>
          </a:p>
          <a:p>
            <a:r>
              <a:rPr lang="ru-RU" sz="1600" b="1" dirty="0" smtClean="0"/>
              <a:t>Работал </a:t>
            </a:r>
            <a:r>
              <a:rPr lang="ru-RU" sz="1600" b="1" dirty="0"/>
              <a:t>в крупнейших компаниях, которые являются лидерами рынка  в своих сегментах: «Т.Б.М.» «</a:t>
            </a:r>
            <a:r>
              <a:rPr lang="en-US" sz="1600" b="1" dirty="0"/>
              <a:t>DENVER</a:t>
            </a:r>
            <a:r>
              <a:rPr lang="ru-RU" sz="1600" b="1" dirty="0"/>
              <a:t>», «Полипластик».</a:t>
            </a:r>
          </a:p>
          <a:p>
            <a:r>
              <a:rPr lang="ru-RU" sz="1600" b="1" dirty="0" smtClean="0"/>
              <a:t>Международная </a:t>
            </a:r>
            <a:r>
              <a:rPr lang="ru-RU" sz="1600" b="1" dirty="0"/>
              <a:t>торгово-логистической компании «Т.Б.М.». Проделал путь от регионального менеджера до руководителя дивизиональной структуры численностью более 200 человек в г. Самара. </a:t>
            </a:r>
          </a:p>
          <a:p>
            <a:r>
              <a:rPr lang="ru-RU" sz="1600" b="1" dirty="0"/>
              <a:t>Как представитель в Тверской области за 2,5 года увеличил долю рынка компании  с 5% до </a:t>
            </a:r>
            <a:r>
              <a:rPr lang="ru-RU" sz="1600" b="1" dirty="0" smtClean="0"/>
              <a:t>36%.</a:t>
            </a:r>
            <a:endParaRPr lang="ru-RU" sz="1600" b="1" dirty="0"/>
          </a:p>
          <a:p>
            <a:r>
              <a:rPr lang="ru-RU" sz="1600" b="1" dirty="0"/>
              <a:t>Как руководитель дивизиона «ТБМ-Приволжье»: Доля рынка  в Приволжье  увеличилась с 28% (конец 2005г.) до 38%-40% на конец 2008г.</a:t>
            </a:r>
          </a:p>
          <a:p>
            <a:r>
              <a:rPr lang="ru-RU" sz="1600" b="1" dirty="0"/>
              <a:t> Получил дополнительное образование:</a:t>
            </a:r>
          </a:p>
          <a:p>
            <a:pPr lvl="0"/>
            <a:r>
              <a:rPr lang="ru-RU" sz="1600" b="1" dirty="0"/>
              <a:t>«Технология обучения</a:t>
            </a:r>
            <a:r>
              <a:rPr lang="ru-RU" sz="1600" b="1" dirty="0" smtClean="0"/>
              <a:t>»; «</a:t>
            </a:r>
            <a:r>
              <a:rPr lang="ru-RU" sz="1600" b="1" dirty="0"/>
              <a:t>Управление группой</a:t>
            </a:r>
            <a:r>
              <a:rPr lang="ru-RU" sz="1600" b="1" dirty="0" smtClean="0"/>
              <a:t>»;  </a:t>
            </a:r>
            <a:r>
              <a:rPr lang="ru-RU" sz="1600" b="1" dirty="0"/>
              <a:t>«Тренировочные упражнения по общению в жестких переговорах»</a:t>
            </a:r>
          </a:p>
          <a:p>
            <a:r>
              <a:rPr lang="ru-RU" sz="1600" b="1" dirty="0"/>
              <a:t>Сертифицированный тренер руководителей по эффективности по программе Бернарда Шмита, Чехия.</a:t>
            </a:r>
          </a:p>
        </p:txBody>
      </p:sp>
    </p:spTree>
    <p:extLst>
      <p:ext uri="{BB962C8B-B14F-4D97-AF65-F5344CB8AC3E}">
        <p14:creationId xmlns="" xmlns:p14="http://schemas.microsoft.com/office/powerpoint/2010/main" val="400202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323528" y="1788806"/>
            <a:ext cx="8373616" cy="2554545"/>
          </a:xfrm>
          <a:prstGeom prst="rect">
            <a:avLst/>
          </a:prstGeom>
        </p:spPr>
        <p:txBody>
          <a:bodyPr wrap="square">
            <a:spAutoFit/>
          </a:bodyPr>
          <a:lstStyle/>
          <a:p>
            <a:pPr algn="ctr"/>
            <a:r>
              <a:rPr lang="ru-RU" sz="1600" b="1" i="1" u="sng" dirty="0" smtClean="0"/>
              <a:t>Опыт: </a:t>
            </a:r>
            <a:endParaRPr lang="ru-RU" sz="1600" b="1" i="1" u="sng" dirty="0"/>
          </a:p>
          <a:p>
            <a:r>
              <a:rPr lang="ru-RU" sz="1400" b="1" dirty="0"/>
              <a:t>Провел более 14 000 человеко-часов тренингов, 586 выпускников в среднем увеличили:</a:t>
            </a:r>
          </a:p>
          <a:p>
            <a:r>
              <a:rPr lang="ru-RU" sz="1400" b="1" dirty="0"/>
              <a:t> </a:t>
            </a:r>
            <a:r>
              <a:rPr lang="ru-RU" sz="1400" b="1" dirty="0" smtClean="0"/>
              <a:t>Конверсию </a:t>
            </a:r>
            <a:r>
              <a:rPr lang="ru-RU" sz="1400" b="1"/>
              <a:t>на </a:t>
            </a:r>
            <a:r>
              <a:rPr lang="ru-RU" sz="1400" b="1" smtClean="0"/>
              <a:t>25%</a:t>
            </a:r>
            <a:endParaRPr lang="ru-RU" sz="1400" b="1" dirty="0"/>
          </a:p>
          <a:p>
            <a:r>
              <a:rPr lang="ru-RU" sz="1400" b="1" dirty="0"/>
              <a:t>Средний счет (чек) на 9%</a:t>
            </a:r>
          </a:p>
          <a:p>
            <a:r>
              <a:rPr lang="ru-RU" sz="1400" b="1" dirty="0"/>
              <a:t>Длину счета (чека) на 7% </a:t>
            </a:r>
          </a:p>
          <a:p>
            <a:pPr algn="ctr"/>
            <a:r>
              <a:rPr lang="ru-RU" sz="1600" b="1" i="1" u="sng" dirty="0" smtClean="0"/>
              <a:t>Принципы:</a:t>
            </a:r>
            <a:endParaRPr lang="ru-RU" sz="1600" i="1" u="sng" dirty="0"/>
          </a:p>
          <a:p>
            <a:pPr lvl="0"/>
            <a:r>
              <a:rPr lang="ru-RU" sz="1400" b="1" dirty="0"/>
              <a:t>Продажа - это скорее технический предмет и этому можно научиться.</a:t>
            </a:r>
          </a:p>
          <a:p>
            <a:pPr lvl="0"/>
            <a:r>
              <a:rPr lang="ru-RU" sz="1400" b="1" dirty="0"/>
              <a:t>Обучение продажам похоже на обучение вождению автомобиля - теория должна закрепляться многократной практикой.</a:t>
            </a:r>
          </a:p>
          <a:p>
            <a:pPr lvl="0"/>
            <a:r>
              <a:rPr lang="ru-RU" sz="1400" b="1" dirty="0"/>
              <a:t>Продавец - это профессия. А намерение и талант продавца только усиливают его мощь.</a:t>
            </a:r>
          </a:p>
        </p:txBody>
      </p:sp>
      <p:sp>
        <p:nvSpPr>
          <p:cNvPr id="5" name="Прямоугольник 4"/>
          <p:cNvSpPr/>
          <p:nvPr/>
        </p:nvSpPr>
        <p:spPr>
          <a:xfrm>
            <a:off x="251520" y="4149081"/>
            <a:ext cx="8496944" cy="2708434"/>
          </a:xfrm>
          <a:prstGeom prst="rect">
            <a:avLst/>
          </a:prstGeom>
        </p:spPr>
        <p:txBody>
          <a:bodyPr wrap="square">
            <a:spAutoFit/>
          </a:bodyPr>
          <a:lstStyle/>
          <a:p>
            <a:pPr algn="ctr"/>
            <a:r>
              <a:rPr lang="ru-RU" sz="1600" b="1" i="1" u="sng" dirty="0" smtClean="0"/>
              <a:t>Как </a:t>
            </a:r>
            <a:r>
              <a:rPr lang="ru-RU" sz="1600" b="1" i="1" u="sng" dirty="0"/>
              <a:t>тренер достигает высоких результатов?</a:t>
            </a:r>
          </a:p>
          <a:p>
            <a:r>
              <a:rPr lang="ru-RU" sz="1400" b="1" u="sng" dirty="0"/>
              <a:t>В-первую очередь</a:t>
            </a:r>
            <a:r>
              <a:rPr lang="ru-RU" sz="1400" b="1" dirty="0"/>
              <a:t>, за счет требовательности. Настаивает на выполнении тренировок  несмотря на «я понял», «мне трудно» и т.п.</a:t>
            </a:r>
          </a:p>
          <a:p>
            <a:r>
              <a:rPr lang="ru-RU" sz="1400" b="1" dirty="0"/>
              <a:t> </a:t>
            </a:r>
            <a:r>
              <a:rPr lang="ru-RU" sz="1400" b="1" u="sng" dirty="0"/>
              <a:t>Второе</a:t>
            </a:r>
            <a:r>
              <a:rPr lang="ru-RU" sz="1400" b="1" dirty="0"/>
              <a:t> - индивидуальный подход.  Если участник, что-то не может выполнить, значит у него нет понимания вопроса. Проясняет с ним, просит привести примеры. При необходимости упрощает задание, а затем усложняет.</a:t>
            </a:r>
          </a:p>
          <a:p>
            <a:r>
              <a:rPr lang="ru-RU" sz="1400" b="1" dirty="0"/>
              <a:t> </a:t>
            </a:r>
            <a:r>
              <a:rPr lang="ru-RU" sz="1400" b="1" u="sng" dirty="0" smtClean="0"/>
              <a:t>В-третьих</a:t>
            </a:r>
            <a:r>
              <a:rPr lang="ru-RU" sz="1400" b="1" dirty="0"/>
              <a:t>,  на тренинге делает акцент на глубокое понимание клиента, его истинных потребностей. На перевод скрытых потребностей в явные и осознаваемые.</a:t>
            </a:r>
          </a:p>
          <a:p>
            <a:r>
              <a:rPr lang="ru-RU" sz="1400" b="1" dirty="0"/>
              <a:t> </a:t>
            </a:r>
            <a:r>
              <a:rPr lang="ru-RU" sz="1400" b="1" u="sng" dirty="0"/>
              <a:t>В-четвертых</a:t>
            </a:r>
            <a:r>
              <a:rPr lang="ru-RU" sz="1400" b="1" dirty="0"/>
              <a:t>, старается тренинг проводить в непринужденной обстановке. Тогда информация усваивается лучше и студенты чувствуют себя комфортнее.</a:t>
            </a:r>
          </a:p>
          <a:p>
            <a:r>
              <a:rPr lang="ru-RU" sz="1400" b="1" dirty="0"/>
              <a:t> </a:t>
            </a:r>
            <a:r>
              <a:rPr lang="ru-RU" sz="1400" b="1" u="sng" dirty="0"/>
              <a:t>В-пятых,</a:t>
            </a:r>
            <a:r>
              <a:rPr lang="ru-RU" sz="1400" b="1" dirty="0"/>
              <a:t> разбирает реальные рабочие ситуации участников и находит способ их уладить оптимальным образом.</a:t>
            </a:r>
          </a:p>
        </p:txBody>
      </p:sp>
      <p:pic>
        <p:nvPicPr>
          <p:cNvPr id="9" name="Picture 2" descr="C:\Users\User\Desktop\картинки для презентации\Strategic-Business-Plan.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948264" y="5013176"/>
            <a:ext cx="2376264" cy="16924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97709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    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Прямоугольник 4"/>
          <p:cNvSpPr/>
          <p:nvPr/>
        </p:nvSpPr>
        <p:spPr>
          <a:xfrm>
            <a:off x="467544" y="1988840"/>
            <a:ext cx="8229600" cy="4647426"/>
          </a:xfrm>
          <a:prstGeom prst="rect">
            <a:avLst/>
          </a:prstGeom>
        </p:spPr>
        <p:txBody>
          <a:bodyPr wrap="square">
            <a:spAutoFit/>
          </a:bodyPr>
          <a:lstStyle/>
          <a:p>
            <a:r>
              <a:rPr lang="ru-RU" b="1" i="1" u="sng" dirty="0" smtClean="0"/>
              <a:t>Авторские тренинги  и </a:t>
            </a:r>
            <a:r>
              <a:rPr lang="ru-RU" b="1" i="1" u="sng" dirty="0" err="1" smtClean="0"/>
              <a:t>коуч</a:t>
            </a:r>
            <a:r>
              <a:rPr lang="ru-RU" b="1" i="1" u="sng" dirty="0" smtClean="0"/>
              <a:t> программы Трухина Игоря:</a:t>
            </a:r>
          </a:p>
          <a:p>
            <a:endParaRPr lang="ru-RU" sz="1200" b="1" dirty="0" smtClean="0"/>
          </a:p>
          <a:p>
            <a:r>
              <a:rPr lang="ru-RU" sz="1400" b="1" dirty="0" smtClean="0"/>
              <a:t>Дал </a:t>
            </a:r>
            <a:r>
              <a:rPr lang="ru-RU" sz="1400" b="1" dirty="0"/>
              <a:t>определение продажи, выполняя положения которого,  </a:t>
            </a:r>
            <a:r>
              <a:rPr lang="ru-RU" sz="1400" b="1" dirty="0" smtClean="0"/>
              <a:t>вы можете </a:t>
            </a:r>
            <a:r>
              <a:rPr lang="ru-RU" sz="1400" b="1" dirty="0"/>
              <a:t>повысить эффективность продаж на 45%-150%</a:t>
            </a:r>
          </a:p>
          <a:p>
            <a:r>
              <a:rPr lang="ru-RU" sz="1400" b="1" i="1" u="sng" dirty="0"/>
              <a:t>Продажа</a:t>
            </a:r>
            <a:r>
              <a:rPr lang="ru-RU" sz="1400" b="1" dirty="0"/>
              <a:t> – это уважительное (1), настойчивое (2) и ненавязчивое (3) изменение точки зрения  покупателя (4) с целью приведения его к действиям по приобретению и оплате товара или услуги (5), за счет донесения выгод от товара или услуги (6), улучшающие его состояние или состояние его окружения (7), которые ценнее, по мнению покупателя, чем затраты его ресурсов (8).  </a:t>
            </a:r>
          </a:p>
          <a:p>
            <a:r>
              <a:rPr lang="ru-RU" sz="1400" b="1" dirty="0"/>
              <a:t> </a:t>
            </a:r>
          </a:p>
          <a:p>
            <a:pPr marL="342900" lvl="0" indent="-342900">
              <a:buFont typeface="Wingdings" panose="05000000000000000000" pitchFamily="2" charset="2"/>
              <a:buChar char="Ø"/>
            </a:pPr>
            <a:r>
              <a:rPr lang="ru-RU" sz="1400" b="1" dirty="0" smtClean="0"/>
              <a:t>Уважительное </a:t>
            </a:r>
            <a:r>
              <a:rPr lang="ru-RU" sz="1400" b="1" dirty="0"/>
              <a:t>отношение. Вам захочется что-то купить, если продавец к вам относится неуважительно? Больше комментариев не будет по этому пункту.</a:t>
            </a:r>
          </a:p>
          <a:p>
            <a:pPr marL="342900" lvl="0" indent="-342900">
              <a:buFont typeface="Wingdings" panose="05000000000000000000" pitchFamily="2" charset="2"/>
              <a:buChar char="Ø"/>
            </a:pPr>
            <a:r>
              <a:rPr lang="ru-RU" sz="1400" b="1" dirty="0" smtClean="0"/>
              <a:t>Обычно </a:t>
            </a:r>
            <a:r>
              <a:rPr lang="ru-RU" sz="1400" b="1" dirty="0"/>
              <a:t>продавцы рано «сдаются». Продавец сам в какой-то момент принимает решение: «Ну все, больше не буду продавать этому покупателю». Нужно вести продажу до тех пор, пока продавец на 100% не убедится, что возражения покупателя истинные и с которыми невозможно справиться, т.к. нет тех выгод или условий, которые действительно необходимы покупателю.</a:t>
            </a:r>
          </a:p>
          <a:p>
            <a:pPr marL="342900" lvl="0" indent="-342900">
              <a:buFont typeface="Wingdings" panose="05000000000000000000" pitchFamily="2" charset="2"/>
              <a:buChar char="Ø"/>
            </a:pPr>
            <a:r>
              <a:rPr lang="ru-RU" sz="1400" b="1" dirty="0" smtClean="0"/>
              <a:t>У </a:t>
            </a:r>
            <a:r>
              <a:rPr lang="ru-RU" sz="1400" b="1" dirty="0"/>
              <a:t>покупателя возникает ощущение навязчивости покупателя только в том случае, когда ему предлагают не то, что нужно или не интересуются его мнением. Нужно выяснить истинные потребности и интересоваться мнением покупателя во время продажи</a:t>
            </a:r>
            <a:r>
              <a:rPr lang="ru-RU" sz="1400" b="1" dirty="0" smtClean="0"/>
              <a:t>.</a:t>
            </a:r>
            <a:endParaRPr lang="ru-RU" sz="1400" b="1" dirty="0"/>
          </a:p>
        </p:txBody>
      </p:sp>
      <p:pic>
        <p:nvPicPr>
          <p:cNvPr id="6146" name="Picture 2" descr="C:\Users\User\Desktop\картинки для презентации\i78FQNNYL.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123728" y="620688"/>
            <a:ext cx="1440160" cy="9153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52336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Прямоугольник 5"/>
          <p:cNvSpPr/>
          <p:nvPr/>
        </p:nvSpPr>
        <p:spPr>
          <a:xfrm>
            <a:off x="395536" y="1788806"/>
            <a:ext cx="8301608" cy="4616648"/>
          </a:xfrm>
          <a:prstGeom prst="rect">
            <a:avLst/>
          </a:prstGeom>
        </p:spPr>
        <p:txBody>
          <a:bodyPr wrap="square">
            <a:spAutoFit/>
          </a:bodyPr>
          <a:lstStyle/>
          <a:p>
            <a:pPr lvl="0"/>
            <a:endParaRPr lang="ru-RU" sz="1200" b="1" dirty="0" smtClean="0">
              <a:solidFill>
                <a:prstClr val="white"/>
              </a:solidFill>
            </a:endParaRPr>
          </a:p>
          <a:p>
            <a:pPr lvl="0"/>
            <a:endParaRPr lang="ru-RU" sz="1200" b="1" dirty="0">
              <a:solidFill>
                <a:prstClr val="white"/>
              </a:solidFill>
            </a:endParaRPr>
          </a:p>
          <a:p>
            <a:r>
              <a:rPr lang="ru-RU" b="1" i="1" u="sng" dirty="0"/>
              <a:t>Авторские тренинги  и </a:t>
            </a:r>
            <a:r>
              <a:rPr lang="ru-RU" b="1" i="1" u="sng" dirty="0" err="1" smtClean="0"/>
              <a:t>коуч</a:t>
            </a:r>
            <a:r>
              <a:rPr lang="ru-RU" b="1" i="1" u="sng" dirty="0" err="1"/>
              <a:t>-</a:t>
            </a:r>
            <a:r>
              <a:rPr lang="ru-RU" b="1" i="1" u="sng" dirty="0" err="1" smtClean="0"/>
              <a:t>программы</a:t>
            </a:r>
            <a:r>
              <a:rPr lang="ru-RU" b="1" i="1" u="sng" dirty="0" smtClean="0"/>
              <a:t> </a:t>
            </a:r>
            <a:r>
              <a:rPr lang="ru-RU" b="1" i="1" u="sng" dirty="0"/>
              <a:t>Трухина Игоря:</a:t>
            </a:r>
          </a:p>
          <a:p>
            <a:pPr lvl="0"/>
            <a:endParaRPr lang="ru-RU" sz="1200" b="1" dirty="0" smtClean="0">
              <a:solidFill>
                <a:prstClr val="white"/>
              </a:solidFill>
            </a:endParaRPr>
          </a:p>
          <a:p>
            <a:pPr marL="342900" lvl="0" indent="-342900">
              <a:buFont typeface="Wingdings" panose="05000000000000000000" pitchFamily="2" charset="2"/>
              <a:buChar char="Ø"/>
            </a:pPr>
            <a:r>
              <a:rPr lang="ru-RU" sz="1600" b="1" dirty="0" smtClean="0">
                <a:solidFill>
                  <a:prstClr val="white"/>
                </a:solidFill>
              </a:rPr>
              <a:t>   .«… изменение точки зрения покупателя…» - это, по сути, ключевой момент и конечный результат продавца. Если точку зрения покупателя менять не надо, в этом случае продавец и не нужен -  нужен либо кладовщик, либо бухгалтер по выписке счетов. Для успеха чаще всего необходимо выяснить первоначальное мнение покупателя, его истинные потребности, которые он зачастую и сам-то не осознаёт.</a:t>
            </a:r>
          </a:p>
          <a:p>
            <a:pPr marL="285750" lvl="0" indent="-285750">
              <a:buFont typeface="Wingdings" panose="05000000000000000000" pitchFamily="2" charset="2"/>
              <a:buChar char="Ø"/>
            </a:pPr>
            <a:r>
              <a:rPr lang="ru-RU" sz="1600" b="1" dirty="0" smtClean="0">
                <a:solidFill>
                  <a:prstClr val="white"/>
                </a:solidFill>
              </a:rPr>
              <a:t>    Конечным </a:t>
            </a:r>
            <a:r>
              <a:rPr lang="ru-RU" sz="1600" b="1" dirty="0">
                <a:solidFill>
                  <a:prstClr val="white"/>
                </a:solidFill>
              </a:rPr>
              <a:t>результатом должны быть действия покупателя по приобретению и оплате товара и услуги. Это и есть главный результат продавца – деньги в кассе или на расчетном счете.</a:t>
            </a:r>
          </a:p>
          <a:p>
            <a:pPr marL="285750" lvl="0" indent="-285750">
              <a:buFont typeface="Wingdings" panose="05000000000000000000" pitchFamily="2" charset="2"/>
              <a:buChar char="Ø"/>
            </a:pPr>
            <a:r>
              <a:rPr lang="ru-RU" sz="1600" b="1" dirty="0" smtClean="0">
                <a:solidFill>
                  <a:prstClr val="white"/>
                </a:solidFill>
              </a:rPr>
              <a:t>    Выгоды </a:t>
            </a:r>
            <a:r>
              <a:rPr lang="ru-RU" sz="1600" b="1" dirty="0">
                <a:solidFill>
                  <a:prstClr val="white"/>
                </a:solidFill>
              </a:rPr>
              <a:t>покупателя от товара – это и есть причина, по которой он покупает товар. Продавец должен показать их.</a:t>
            </a:r>
          </a:p>
          <a:p>
            <a:pPr marL="285750" lvl="0" indent="-285750">
              <a:buFont typeface="Wingdings" panose="05000000000000000000" pitchFamily="2" charset="2"/>
              <a:buChar char="Ø"/>
            </a:pPr>
            <a:r>
              <a:rPr lang="ru-RU" sz="1600" b="1" dirty="0" smtClean="0">
                <a:solidFill>
                  <a:prstClr val="white"/>
                </a:solidFill>
              </a:rPr>
              <a:t>    Выгоды </a:t>
            </a:r>
            <a:r>
              <a:rPr lang="ru-RU" sz="1600" b="1" dirty="0">
                <a:solidFill>
                  <a:prstClr val="white"/>
                </a:solidFill>
              </a:rPr>
              <a:t>самому покупателю или его окружению, это может быть ценно для него.</a:t>
            </a:r>
          </a:p>
          <a:p>
            <a:pPr marL="285750" lvl="0" indent="-285750">
              <a:buFont typeface="Wingdings" panose="05000000000000000000" pitchFamily="2" charset="2"/>
              <a:buChar char="Ø"/>
            </a:pPr>
            <a:r>
              <a:rPr lang="ru-RU" sz="1600" b="1" dirty="0" smtClean="0">
                <a:solidFill>
                  <a:prstClr val="white"/>
                </a:solidFill>
              </a:rPr>
              <a:t>    У покупателя должно сложиться убеждение, что выгоды больше и ценнее, чем затрачиваемые ресурсы (деньги, время, эмоции и т.п.).</a:t>
            </a:r>
            <a:endParaRPr lang="ru-RU" sz="1600" b="1" dirty="0">
              <a:solidFill>
                <a:prstClr val="white"/>
              </a:solidFill>
            </a:endParaRPr>
          </a:p>
        </p:txBody>
      </p:sp>
    </p:spTree>
    <p:extLst>
      <p:ext uri="{BB962C8B-B14F-4D97-AF65-F5344CB8AC3E}">
        <p14:creationId xmlns="" xmlns:p14="http://schemas.microsoft.com/office/powerpoint/2010/main" val="1061837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Прямоугольник 4"/>
          <p:cNvSpPr/>
          <p:nvPr/>
        </p:nvSpPr>
        <p:spPr>
          <a:xfrm>
            <a:off x="467544" y="-79653"/>
            <a:ext cx="8229600" cy="6647974"/>
          </a:xfrm>
          <a:prstGeom prst="rect">
            <a:avLst/>
          </a:prstGeom>
        </p:spPr>
        <p:txBody>
          <a:bodyPr wrap="square">
            <a:spAutoFit/>
          </a:bodyPr>
          <a:lstStyle/>
          <a:p>
            <a:endParaRPr lang="ru-RU" b="1" dirty="0" smtClean="0"/>
          </a:p>
          <a:p>
            <a:endParaRPr lang="ru-RU" b="1" dirty="0"/>
          </a:p>
          <a:p>
            <a:endParaRPr lang="ru-RU" b="1" dirty="0" smtClean="0"/>
          </a:p>
          <a:p>
            <a:endParaRPr lang="ru-RU" b="1" dirty="0"/>
          </a:p>
          <a:p>
            <a:endParaRPr lang="ru-RU" b="1" dirty="0" smtClean="0"/>
          </a:p>
          <a:p>
            <a:endParaRPr lang="ru-RU" b="1" dirty="0"/>
          </a:p>
          <a:p>
            <a:endParaRPr lang="ru-RU" b="1" dirty="0" smtClean="0"/>
          </a:p>
          <a:p>
            <a:endParaRPr lang="ru-RU" b="1" dirty="0" smtClean="0"/>
          </a:p>
          <a:p>
            <a:pPr algn="ctr"/>
            <a:r>
              <a:rPr lang="ru-RU" b="1" i="1" u="sng" dirty="0" smtClean="0"/>
              <a:t>Преимущества:</a:t>
            </a:r>
            <a:endParaRPr lang="ru-RU" b="1" i="1" u="sng" dirty="0"/>
          </a:p>
          <a:p>
            <a:pPr>
              <a:lnSpc>
                <a:spcPct val="150000"/>
              </a:lnSpc>
            </a:pPr>
            <a:r>
              <a:rPr lang="ru-RU" sz="1600" b="1" dirty="0" smtClean="0"/>
              <a:t>Предварительный </a:t>
            </a:r>
            <a:r>
              <a:rPr lang="ru-RU" sz="1600" b="1" dirty="0"/>
              <a:t>расчет ожидаемого результата тренинга</a:t>
            </a:r>
          </a:p>
          <a:p>
            <a:pPr>
              <a:lnSpc>
                <a:spcPct val="150000"/>
              </a:lnSpc>
            </a:pPr>
            <a:r>
              <a:rPr lang="ru-RU" sz="1600" b="1" dirty="0"/>
              <a:t>Гарантия повышения эффективности продавцов на 15%</a:t>
            </a:r>
          </a:p>
          <a:p>
            <a:pPr>
              <a:lnSpc>
                <a:spcPct val="150000"/>
              </a:lnSpc>
            </a:pPr>
            <a:r>
              <a:rPr lang="ru-RU" sz="1600" b="1" dirty="0"/>
              <a:t>Продолжительность 32 академических часа = 1 семестр в институте</a:t>
            </a:r>
          </a:p>
          <a:p>
            <a:pPr>
              <a:lnSpc>
                <a:spcPct val="150000"/>
              </a:lnSpc>
            </a:pPr>
            <a:r>
              <a:rPr lang="ru-RU" sz="1600" b="1" dirty="0"/>
              <a:t>70% практики – более 50 тренировочных упражнений без «воды»</a:t>
            </a:r>
          </a:p>
          <a:p>
            <a:pPr>
              <a:lnSpc>
                <a:spcPct val="150000"/>
              </a:lnSpc>
            </a:pPr>
            <a:r>
              <a:rPr lang="ru-RU" sz="1600" b="1" dirty="0"/>
              <a:t>Тренер-практик –  опыт в продажах 19 лет</a:t>
            </a:r>
          </a:p>
          <a:p>
            <a:pPr>
              <a:lnSpc>
                <a:spcPct val="150000"/>
              </a:lnSpc>
            </a:pPr>
            <a:r>
              <a:rPr lang="ru-RU" sz="1600" b="1" dirty="0"/>
              <a:t>Обучение и тренировки </a:t>
            </a:r>
            <a:r>
              <a:rPr lang="ru-RU" sz="1600" b="1" dirty="0" smtClean="0"/>
              <a:t>от простого к сложному на </a:t>
            </a:r>
            <a:r>
              <a:rPr lang="ru-RU" sz="1600" b="1" dirty="0"/>
              <a:t>ваших товарах с учетом </a:t>
            </a:r>
            <a:r>
              <a:rPr lang="ru-RU" sz="1600" b="1" dirty="0" smtClean="0"/>
              <a:t>специфики бизнеса</a:t>
            </a:r>
            <a:endParaRPr lang="ru-RU" sz="1600" b="1" dirty="0"/>
          </a:p>
          <a:p>
            <a:pPr>
              <a:lnSpc>
                <a:spcPct val="150000"/>
              </a:lnSpc>
            </a:pPr>
            <a:r>
              <a:rPr lang="ru-RU" sz="1600" b="1" dirty="0"/>
              <a:t>Контроль навыков каждого участника - промежуточные зачеты и экзамен в конце тренинга </a:t>
            </a:r>
          </a:p>
          <a:p>
            <a:pPr>
              <a:lnSpc>
                <a:spcPct val="150000"/>
              </a:lnSpc>
            </a:pPr>
            <a:r>
              <a:rPr lang="ru-RU" sz="1600" b="1" dirty="0" smtClean="0"/>
              <a:t>Бизнес-тренер </a:t>
            </a:r>
            <a:r>
              <a:rPr lang="ru-RU" sz="1600" b="1" dirty="0"/>
              <a:t>передает руководителю систему контроля, коррекции для дальнейшего роста профессионализма продавцов после тренинга.</a:t>
            </a:r>
          </a:p>
        </p:txBody>
      </p:sp>
    </p:spTree>
    <p:extLst>
      <p:ext uri="{BB962C8B-B14F-4D97-AF65-F5344CB8AC3E}">
        <p14:creationId xmlns="" xmlns:p14="http://schemas.microsoft.com/office/powerpoint/2010/main" val="4186577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
          <p:cNvSpPr txBox="1">
            <a:spLocks/>
          </p:cNvSpPr>
          <p:nvPr/>
        </p:nvSpPr>
        <p:spPr>
          <a:xfrm>
            <a:off x="467544" y="219145"/>
            <a:ext cx="8229600" cy="156966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lvl1pPr marL="484632" algn="l" rtl="0" eaLnBrk="1" latinLnBrk="0" hangingPunct="1">
              <a:spcBef>
                <a:spcPct val="0"/>
              </a:spcBef>
              <a:buNone/>
              <a:defRPr kumimoji="0" sz="4200" kern="1200">
                <a:ln w="6350">
                  <a:solidFill>
                    <a:schemeClr val="accent1">
                      <a:shade val="43000"/>
                    </a:schemeClr>
                  </a:solidFill>
                </a:ln>
                <a:solidFill>
                  <a:schemeClr val="dk1"/>
                </a:solidFill>
                <a:effectLst>
                  <a:outerShdw blurRad="26000" dist="26000" dir="14500000" algn="tl" rotWithShape="0">
                    <a:srgbClr val="000000">
                      <a:alpha val="4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algn="ctr">
              <a:spcBef>
                <a:spcPts val="0"/>
              </a:spcBef>
            </a:pPr>
            <a:r>
              <a:rPr lang="ru-RU" sz="2000" b="1" dirty="0" smtClean="0">
                <a:ln>
                  <a:noFill/>
                </a:ln>
                <a:solidFill>
                  <a:prstClr val="black"/>
                </a:solidFill>
                <a:effectLst/>
              </a:rPr>
              <a:t>Трухин Игорь Александрович</a:t>
            </a:r>
            <a:br>
              <a:rPr lang="ru-RU" sz="2000" b="1" dirty="0" smtClean="0">
                <a:ln>
                  <a:noFill/>
                </a:ln>
                <a:solidFill>
                  <a:prstClr val="black"/>
                </a:solidFill>
                <a:effectLst/>
              </a:rPr>
            </a:br>
            <a:r>
              <a:rPr lang="ru-RU" sz="2000" b="1" dirty="0" smtClean="0">
                <a:ln>
                  <a:noFill/>
                </a:ln>
                <a:solidFill>
                  <a:prstClr val="black"/>
                </a:solidFill>
                <a:effectLst/>
              </a:rPr>
              <a:t>Бизнес тренер</a:t>
            </a:r>
            <a:br>
              <a:rPr lang="ru-RU" sz="2000" b="1" dirty="0" smtClean="0">
                <a:ln>
                  <a:noFill/>
                </a:ln>
                <a:solidFill>
                  <a:prstClr val="black"/>
                </a:solidFill>
                <a:effectLst/>
              </a:rPr>
            </a:br>
            <a:r>
              <a:rPr lang="en-US" sz="1200" b="1" dirty="0" smtClean="0">
                <a:ln>
                  <a:noFill/>
                </a:ln>
                <a:solidFill>
                  <a:prstClr val="black"/>
                </a:solidFill>
                <a:effectLst/>
              </a:rPr>
              <a:t>www</a:t>
            </a:r>
            <a:r>
              <a:rPr lang="ru-RU" sz="1200" b="1" dirty="0" smtClean="0">
                <a:ln>
                  <a:noFill/>
                </a:ln>
                <a:solidFill>
                  <a:prstClr val="black"/>
                </a:solidFill>
                <a:effectLst/>
              </a:rPr>
              <a:t>.</a:t>
            </a:r>
            <a:r>
              <a:rPr lang="en-US" sz="1200" b="1" dirty="0" smtClean="0">
                <a:ln>
                  <a:noFill/>
                </a:ln>
                <a:solidFill>
                  <a:prstClr val="black"/>
                </a:solidFill>
                <a:effectLst/>
              </a:rPr>
              <a:t>igortrukhin</a:t>
            </a:r>
            <a:r>
              <a:rPr lang="ru-RU" sz="1200" b="1" dirty="0" smtClean="0">
                <a:ln>
                  <a:noFill/>
                </a:ln>
                <a:solidFill>
                  <a:prstClr val="black"/>
                </a:solidFill>
                <a:effectLst/>
              </a:rPr>
              <a:t>.</a:t>
            </a:r>
            <a:r>
              <a:rPr lang="en-US" sz="1200" b="1" dirty="0" smtClean="0">
                <a:ln>
                  <a:noFill/>
                </a:ln>
                <a:solidFill>
                  <a:prstClr val="black"/>
                </a:solidFill>
                <a:effectLst/>
              </a:rPr>
              <a:t>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E-mail: mail@igortrukhin.ru</a:t>
            </a:r>
            <a:r>
              <a:rPr lang="ru-RU" sz="1200" dirty="0" smtClean="0">
                <a:ln>
                  <a:noFill/>
                </a:ln>
                <a:solidFill>
                  <a:prstClr val="black"/>
                </a:solidFill>
                <a:effectLst/>
              </a:rPr>
              <a:t/>
            </a:r>
            <a:br>
              <a:rPr lang="ru-RU" sz="1200" dirty="0" smtClean="0">
                <a:ln>
                  <a:noFill/>
                </a:ln>
                <a:solidFill>
                  <a:prstClr val="black"/>
                </a:solidFill>
                <a:effectLst/>
              </a:rPr>
            </a:br>
            <a:r>
              <a:rPr lang="en-US" sz="1200" b="1" dirty="0" smtClean="0">
                <a:ln>
                  <a:noFill/>
                </a:ln>
                <a:solidFill>
                  <a:prstClr val="black"/>
                </a:solidFill>
                <a:effectLst/>
              </a:rPr>
              <a:t> </a:t>
            </a:r>
            <a:r>
              <a:rPr lang="ru-RU" sz="1200" b="1" dirty="0" smtClean="0">
                <a:ln>
                  <a:noFill/>
                </a:ln>
                <a:solidFill>
                  <a:prstClr val="black"/>
                </a:solidFill>
                <a:effectLst/>
              </a:rPr>
              <a:t>Тел</a:t>
            </a:r>
            <a:r>
              <a:rPr lang="en-US" sz="1200" b="1" dirty="0" smtClean="0">
                <a:ln>
                  <a:noFill/>
                </a:ln>
                <a:solidFill>
                  <a:prstClr val="black"/>
                </a:solidFill>
                <a:effectLst/>
              </a:rPr>
              <a:t>. +7 926 815 99 08</a:t>
            </a:r>
            <a:r>
              <a:rPr lang="ru-RU" sz="1200" dirty="0" smtClean="0">
                <a:ln>
                  <a:noFill/>
                </a:ln>
                <a:solidFill>
                  <a:prstClr val="black"/>
                </a:solidFill>
                <a:effectLst/>
              </a:rPr>
              <a:t/>
            </a:r>
            <a:br>
              <a:rPr lang="ru-RU" sz="1200" dirty="0" smtClean="0">
                <a:ln>
                  <a:noFill/>
                </a:ln>
                <a:solidFill>
                  <a:prstClr val="black"/>
                </a:solidFill>
                <a:effectLst/>
              </a:rPr>
            </a:br>
            <a:endParaRPr lang="ru-RU" sz="2000" b="1" dirty="0"/>
          </a:p>
        </p:txBody>
      </p:sp>
      <p:pic>
        <p:nvPicPr>
          <p:cNvPr id="3" name="Рисунок 2" descr="Игорь Трухин"/>
          <p:cNvPicPr/>
          <p:nvPr/>
        </p:nvPicPr>
        <p:blipFill>
          <a:blip r:embed="rId2">
            <a:extLst>
              <a:ext uri="{28A0092B-C50C-407E-A947-70E740481C1C}">
                <a14:useLocalDpi xmlns="" xmlns:a14="http://schemas.microsoft.com/office/drawing/2010/main" val="0"/>
              </a:ext>
            </a:extLst>
          </a:blip>
          <a:srcRect/>
          <a:stretch>
            <a:fillRect/>
          </a:stretch>
        </p:blipFill>
        <p:spPr bwMode="auto">
          <a:xfrm>
            <a:off x="755576" y="332656"/>
            <a:ext cx="1089025"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5" descr="C:\Users\User\Desktop\картинки для презентации\шахматы.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08304" y="404664"/>
            <a:ext cx="1224136" cy="11986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Прямоугольник 4"/>
          <p:cNvSpPr/>
          <p:nvPr/>
        </p:nvSpPr>
        <p:spPr>
          <a:xfrm>
            <a:off x="467544" y="1857363"/>
            <a:ext cx="8229600" cy="4770537"/>
          </a:xfrm>
          <a:prstGeom prst="rect">
            <a:avLst/>
          </a:prstGeom>
        </p:spPr>
        <p:txBody>
          <a:bodyPr wrap="square" numCol="1">
            <a:spAutoFit/>
          </a:bodyPr>
          <a:lstStyle/>
          <a:p>
            <a:r>
              <a:rPr lang="ru-RU" sz="1600" b="1" dirty="0" smtClean="0"/>
              <a:t>Программа тренинга «Технология уверенных продаж»</a:t>
            </a:r>
            <a:endParaRPr lang="ru-RU" sz="1600" dirty="0" smtClean="0"/>
          </a:p>
          <a:p>
            <a:r>
              <a:rPr lang="ru-RU" sz="1600" b="1" dirty="0" smtClean="0"/>
              <a:t> </a:t>
            </a:r>
            <a:endParaRPr lang="ru-RU" sz="1600" dirty="0" smtClean="0"/>
          </a:p>
          <a:p>
            <a:pPr marL="342900" lvl="0" indent="-342900">
              <a:buFont typeface="+mj-lt"/>
              <a:buAutoNum type="arabicPeriod"/>
            </a:pPr>
            <a:r>
              <a:rPr lang="ru-RU" sz="1600" b="1" dirty="0" smtClean="0"/>
              <a:t>Основные принципы мышления человека. Что стоит за </a:t>
            </a:r>
            <a:br>
              <a:rPr lang="ru-RU" sz="1600" b="1" dirty="0" smtClean="0"/>
            </a:br>
            <a:r>
              <a:rPr lang="ru-RU" sz="1600" b="1" dirty="0" smtClean="0"/>
              <a:t>покупкой на самом деле? Теория.</a:t>
            </a:r>
          </a:p>
          <a:p>
            <a:pPr marL="342900" lvl="0" indent="-342900">
              <a:buFont typeface="+mj-lt"/>
              <a:buAutoNum type="arabicPeriod"/>
            </a:pPr>
            <a:r>
              <a:rPr lang="ru-RU" sz="1600" b="1" dirty="0" smtClean="0"/>
              <a:t>Что вызывает доверие покупателя и что убивает его? Теория.</a:t>
            </a:r>
          </a:p>
          <a:p>
            <a:pPr marL="342900" lvl="0" indent="-342900">
              <a:buFont typeface="+mj-lt"/>
              <a:buAutoNum type="arabicPeriod"/>
            </a:pPr>
            <a:r>
              <a:rPr lang="ru-RU" sz="1600" b="1" dirty="0" smtClean="0"/>
              <a:t>Говори с тем, кто принимает решение. Практические упражнения.</a:t>
            </a:r>
          </a:p>
          <a:p>
            <a:pPr marL="342900" lvl="0" indent="-342900">
              <a:buFont typeface="+mj-lt"/>
              <a:buAutoNum type="arabicPeriod"/>
            </a:pPr>
            <a:r>
              <a:rPr lang="ru-RU" sz="1600" b="1" dirty="0" smtClean="0"/>
              <a:t>Как начать общаться с покупателем, чтобы не услышать: «Нет». Тренинг.</a:t>
            </a:r>
          </a:p>
          <a:p>
            <a:pPr marL="342900" lvl="0" indent="-342900">
              <a:buFont typeface="+mj-lt"/>
              <a:buAutoNum type="arabicPeriod"/>
            </a:pPr>
            <a:r>
              <a:rPr lang="ru-RU" sz="1600" b="1" dirty="0" smtClean="0"/>
              <a:t>Как узнать, что на самом деле хочет покупатель? Тренинг.</a:t>
            </a:r>
          </a:p>
          <a:p>
            <a:pPr marL="342900" lvl="0" indent="-342900">
              <a:buFont typeface="+mj-lt"/>
              <a:buAutoNum type="arabicPeriod"/>
            </a:pPr>
            <a:r>
              <a:rPr lang="ru-RU" sz="1600" b="1" dirty="0" smtClean="0"/>
              <a:t>Как найти «ключи» к покупателю. Тренинг.</a:t>
            </a:r>
          </a:p>
          <a:p>
            <a:pPr marL="342900" lvl="0" indent="-342900">
              <a:buFont typeface="+mj-lt"/>
              <a:buAutoNum type="arabicPeriod"/>
            </a:pPr>
            <a:r>
              <a:rPr lang="ru-RU" sz="1600" b="1" dirty="0" smtClean="0"/>
              <a:t>Как создать желание у покупателя? Система построения убедительной речи. </a:t>
            </a:r>
          </a:p>
          <a:p>
            <a:pPr marL="342900" lvl="0" indent="-342900">
              <a:buFont typeface="+mj-lt"/>
              <a:buAutoNum type="arabicPeriod"/>
            </a:pPr>
            <a:r>
              <a:rPr lang="ru-RU" sz="1600" b="1" dirty="0" smtClean="0"/>
              <a:t>Тренируем свободную и убедительную речь о вашем товаре. Тренинг. Отработка навыков.</a:t>
            </a:r>
          </a:p>
          <a:p>
            <a:pPr marL="342900" lvl="0" indent="-342900">
              <a:buFont typeface="+mj-lt"/>
              <a:buAutoNum type="arabicPeriod"/>
            </a:pPr>
            <a:r>
              <a:rPr lang="ru-RU" sz="1600" b="1" dirty="0" smtClean="0"/>
              <a:t>Как правильно озвучить стоимость товара? Тренинг.</a:t>
            </a:r>
          </a:p>
          <a:p>
            <a:pPr marL="342900" lvl="0" indent="-342900">
              <a:buFont typeface="+mj-lt"/>
              <a:buAutoNum type="arabicPeriod"/>
            </a:pPr>
            <a:r>
              <a:rPr lang="ru-RU" sz="1600" b="1" dirty="0" smtClean="0"/>
              <a:t>Как сделать, чтобы с вами соглашались чаще? Вопросные техники. Тренинг. </a:t>
            </a:r>
          </a:p>
          <a:p>
            <a:pPr marL="342900" lvl="0" indent="-342900">
              <a:buFont typeface="+mj-lt"/>
              <a:buAutoNum type="arabicPeriod"/>
            </a:pPr>
            <a:r>
              <a:rPr lang="ru-RU" sz="1600" b="1" dirty="0" smtClean="0"/>
              <a:t>Этап завершения сделки. Тонкости доведения сделки до результата.  Практические тренировки, повышающие способности завершать сделки, несмотря на отказы и возражения. </a:t>
            </a:r>
          </a:p>
        </p:txBody>
      </p:sp>
      <p:pic>
        <p:nvPicPr>
          <p:cNvPr id="3074" name="Picture 2" descr="C:\Users\User\Desktop\картинки для презентации\business-presentation-course-stories-free-1024x484.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43768" y="2071678"/>
            <a:ext cx="1296144"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86577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1893</TotalTime>
  <Words>800</Words>
  <Application>Microsoft Office PowerPoint</Application>
  <PresentationFormat>Экран (4:3)</PresentationFormat>
  <Paragraphs>159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Яркая</vt:lpstr>
      <vt:lpstr>            Трухин Игорь Александрович </vt:lpstr>
      <vt:lpstr>Слайд 2</vt:lpstr>
      <vt:lpstr>Трухин Игорь Александрович Бизнес тренер www.igortrukhin.ru  E-mail: mail@igortrukhin.ru  Тел. +7 926 815 99 08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ТЕХНОЛОГИЯ  ЭФФЕКТИВНЫХ ПРОДАЖ</dc:title>
  <dc:creator>User</dc:creator>
  <cp:lastModifiedBy>Игорь</cp:lastModifiedBy>
  <cp:revision>39</cp:revision>
  <dcterms:created xsi:type="dcterms:W3CDTF">2019-02-22T08:29:33Z</dcterms:created>
  <dcterms:modified xsi:type="dcterms:W3CDTF">2019-02-26T04:21:04Z</dcterms:modified>
</cp:coreProperties>
</file>