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8" r:id="rId4"/>
    <p:sldId id="259" r:id="rId5"/>
    <p:sldId id="263" r:id="rId6"/>
    <p:sldId id="264" r:id="rId7"/>
    <p:sldId id="265" r:id="rId8"/>
    <p:sldId id="267" r:id="rId9"/>
    <p:sldId id="285" r:id="rId10"/>
    <p:sldId id="286" r:id="rId11"/>
    <p:sldId id="284" r:id="rId12"/>
    <p:sldId id="266" r:id="rId13"/>
    <p:sldId id="260" r:id="rId14"/>
    <p:sldId id="287" r:id="rId15"/>
    <p:sldId id="261" r:id="rId16"/>
    <p:sldId id="288" r:id="rId17"/>
    <p:sldId id="290" r:id="rId18"/>
    <p:sldId id="289" r:id="rId19"/>
    <p:sldId id="262" r:id="rId20"/>
    <p:sldId id="275" r:id="rId21"/>
    <p:sldId id="276" r:id="rId22"/>
    <p:sldId id="277" r:id="rId23"/>
    <p:sldId id="278" r:id="rId24"/>
    <p:sldId id="269" r:id="rId25"/>
    <p:sldId id="270" r:id="rId26"/>
    <p:sldId id="271" r:id="rId27"/>
    <p:sldId id="272" r:id="rId28"/>
    <p:sldId id="279" r:id="rId29"/>
    <p:sldId id="280" r:id="rId30"/>
    <p:sldId id="281" r:id="rId31"/>
    <p:sldId id="282" r:id="rId32"/>
    <p:sldId id="283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99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26.07.2016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0%D0%BD%D0%B3%D0%BB%D0%B8%D0%B9%D1%81%D0%BA%D0%B8%D0%B9_%D1%8F%D0%B7%D1%8B%D0%BA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u.wikipedia.org/wiki/%D0%91%D0%B8%D0%B7%D0%BD%D0%B5%D1%81-%D0%BF%D1%80%D0%BE%D1%86%D0%B5%D1%81%D1%81" TargetMode="External"/><Relationship Id="rId4" Type="http://schemas.openxmlformats.org/officeDocument/2006/relationships/hyperlink" Target="https://ru.wikipedia.org/wiki/%D0%94%D0%BE%D0%B3%D0%BE%D0%B2%D0%BE%D1%80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219200"/>
            <a:ext cx="8568952" cy="2209800"/>
          </a:xfrm>
        </p:spPr>
        <p:txBody>
          <a:bodyPr/>
          <a:lstStyle/>
          <a:p>
            <a:pPr algn="ctr"/>
            <a:r>
              <a:rPr lang="ru-RU" sz="6600" dirty="0" smtClean="0"/>
              <a:t>Управление малым предприятием 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98961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Бизнес-тренер Инна Геннадьевна </a:t>
            </a:r>
            <a:r>
              <a:rPr lang="ru-RU" dirty="0" err="1" smtClean="0"/>
              <a:t>Палькевич</a:t>
            </a:r>
            <a:endParaRPr lang="ru-RU" dirty="0" smtClean="0"/>
          </a:p>
          <a:p>
            <a:r>
              <a:rPr lang="ru-RU" dirty="0" smtClean="0"/>
              <a:t>Директор ГУП РК «Республиканское предприятие «Бизнес-инкубатор»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177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84976" cy="936104"/>
          </a:xfrm>
        </p:spPr>
        <p:txBody>
          <a:bodyPr/>
          <a:lstStyle/>
          <a:p>
            <a:r>
              <a:rPr lang="ru-RU" dirty="0" smtClean="0"/>
              <a:t>Оперативное  планирование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27984" y="1798778"/>
            <a:ext cx="4129669" cy="11981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Планы на месяц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9992" y="3284984"/>
            <a:ext cx="4057661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План на декаду, недельно-суточные  планы(графики)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77638" y="5013176"/>
            <a:ext cx="4030359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Ежедневное (почасовое) планирование без оформления специальных документов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3744416" cy="288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56616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/>
              <a:t>Пожиратель времени</a:t>
            </a:r>
            <a:r>
              <a:rPr lang="ru-RU" sz="2400" dirty="0"/>
              <a:t> </a:t>
            </a:r>
            <a:br>
              <a:rPr lang="ru-RU" sz="2400" dirty="0"/>
            </a:br>
            <a:r>
              <a:rPr lang="ru-RU" sz="1600" dirty="0"/>
              <a:t>1. Нечеткая постановка цели.</a:t>
            </a:r>
            <a:br>
              <a:rPr lang="ru-RU" sz="1600" dirty="0"/>
            </a:br>
            <a:r>
              <a:rPr lang="ru-RU" sz="1600" dirty="0"/>
              <a:t>2. Отсутствие приоритетов в делах.</a:t>
            </a:r>
            <a:br>
              <a:rPr lang="ru-RU" sz="1600" dirty="0"/>
            </a:br>
            <a:r>
              <a:rPr lang="ru-RU" sz="1600" dirty="0"/>
              <a:t>3. Попытка слишком много сделать за один раз.</a:t>
            </a:r>
            <a:br>
              <a:rPr lang="ru-RU" sz="1600" dirty="0"/>
            </a:br>
            <a:r>
              <a:rPr lang="ru-RU" sz="1600" dirty="0"/>
              <a:t>4. Отсутствие достаточного представления о предстоящих </a:t>
            </a:r>
            <a:br>
              <a:rPr lang="ru-RU" sz="1600" dirty="0"/>
            </a:br>
            <a:r>
              <a:rPr lang="ru-RU" sz="1600" dirty="0"/>
              <a:t>задачах и путях их решения.</a:t>
            </a:r>
            <a:br>
              <a:rPr lang="ru-RU" sz="1600" dirty="0"/>
            </a:br>
            <a:r>
              <a:rPr lang="ru-RU" sz="1600" dirty="0"/>
              <a:t>5. Плохое планирование рабочего дня.</a:t>
            </a:r>
            <a:br>
              <a:rPr lang="ru-RU" sz="1600" dirty="0"/>
            </a:br>
            <a:r>
              <a:rPr lang="ru-RU" sz="1600" dirty="0"/>
              <a:t>6. Личная неорганизованность, «заваленный» письменный стол.</a:t>
            </a:r>
            <a:br>
              <a:rPr lang="ru-RU" sz="1600" dirty="0"/>
            </a:br>
            <a:r>
              <a:rPr lang="ru-RU" sz="1600" dirty="0"/>
              <a:t>7. Неэффективное хранение документов и другой информации.</a:t>
            </a:r>
            <a:br>
              <a:rPr lang="ru-RU" sz="1600" dirty="0"/>
            </a:br>
            <a:r>
              <a:rPr lang="ru-RU" sz="1600" dirty="0"/>
              <a:t>8. Недостаточное разделения труда, выполнение чужой </a:t>
            </a:r>
            <a:r>
              <a:rPr lang="ru-RU" sz="1600" dirty="0" smtClean="0"/>
              <a:t>работы.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9. Отрывающие от дел телефонные звонки, письма и разговоры.</a:t>
            </a:r>
            <a:br>
              <a:rPr lang="ru-RU" sz="1600" dirty="0"/>
            </a:br>
            <a:r>
              <a:rPr lang="ru-RU" sz="1600" dirty="0"/>
              <a:t>10. Неполная и/или несвоевременная информация, ведущая к необходимости «тушить пожар».</a:t>
            </a:r>
            <a:br>
              <a:rPr lang="ru-RU" sz="1600" dirty="0"/>
            </a:br>
            <a:r>
              <a:rPr lang="ru-RU" sz="1600" dirty="0"/>
              <a:t>11. Отсутствие самодисциплины.</a:t>
            </a:r>
            <a:br>
              <a:rPr lang="ru-RU" sz="1600" dirty="0"/>
            </a:br>
            <a:r>
              <a:rPr lang="ru-RU" sz="1600" dirty="0"/>
              <a:t>12. Неумение довести дело до конца, потеря интереса к проекту.</a:t>
            </a:r>
            <a:br>
              <a:rPr lang="ru-RU" sz="1600" dirty="0"/>
            </a:br>
            <a:r>
              <a:rPr lang="ru-RU" sz="1600" dirty="0"/>
              <a:t>13. Неэффективные совещания.</a:t>
            </a:r>
            <a:br>
              <a:rPr lang="ru-RU" sz="1600" dirty="0"/>
            </a:br>
            <a:r>
              <a:rPr lang="ru-RU" sz="1600" dirty="0"/>
              <a:t>14. Обсуждение сложных вопросов без надлежащей подготовки.</a:t>
            </a:r>
            <a:br>
              <a:rPr lang="ru-RU" sz="1600" dirty="0"/>
            </a:br>
            <a:r>
              <a:rPr lang="ru-RU" sz="1600" dirty="0"/>
              <a:t>15. Синдром «откладывания».</a:t>
            </a:r>
            <a:br>
              <a:rPr lang="ru-RU" sz="1600" dirty="0"/>
            </a:br>
            <a:r>
              <a:rPr lang="ru-RU" sz="1600" dirty="0"/>
              <a:t>16. Желание знать все детали, прежде чем действовать.</a:t>
            </a:r>
            <a:br>
              <a:rPr lang="ru-RU" sz="1600" dirty="0"/>
            </a:br>
            <a:r>
              <a:rPr lang="ru-RU" sz="1600" dirty="0"/>
              <a:t>17. Спешка, нетерпение.</a:t>
            </a:r>
            <a:br>
              <a:rPr lang="ru-RU" sz="1600" dirty="0"/>
            </a:br>
            <a:r>
              <a:rPr lang="ru-RU" sz="1600" dirty="0"/>
              <a:t>18. Редкое делегирование (или его отсутствие).</a:t>
            </a:r>
            <a:br>
              <a:rPr lang="ru-RU" sz="1600" dirty="0"/>
            </a:br>
            <a:r>
              <a:rPr lang="ru-RU" sz="1600" dirty="0"/>
              <a:t>19. Недостаточный контроль за выполнением того, что делегировано.</a:t>
            </a:r>
            <a:br>
              <a:rPr lang="ru-RU" sz="1600" dirty="0"/>
            </a:br>
            <a:r>
              <a:rPr lang="ru-RU" sz="1600" dirty="0"/>
              <a:t>20. Слишком частые поездки.</a:t>
            </a:r>
            <a:br>
              <a:rPr lang="ru-RU" sz="1600" dirty="0"/>
            </a:br>
            <a:r>
              <a:rPr lang="ru-RU" sz="1600" dirty="0"/>
              <a:t>21. Дела, которые можно решить по телефону, переносятся на личную встречу.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062790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008" y="0"/>
            <a:ext cx="4320480" cy="6525344"/>
          </a:xfrm>
        </p:spPr>
        <p:txBody>
          <a:bodyPr/>
          <a:lstStyle/>
          <a:p>
            <a:r>
              <a:rPr lang="ru-RU" sz="2000" b="1" u="sng" dirty="0">
                <a:effectLst/>
              </a:rPr>
              <a:t>Основные разделы среднесрочного и текущего планов:</a:t>
            </a:r>
            <a:r>
              <a:rPr lang="ru-RU" sz="2000" u="sng" dirty="0">
                <a:effectLst/>
              </a:rPr>
              <a:t/>
            </a:r>
            <a:br>
              <a:rPr lang="ru-RU" sz="2000" u="sng" dirty="0">
                <a:effectLst/>
              </a:rPr>
            </a:br>
            <a:r>
              <a:rPr lang="ru-RU" sz="2000" dirty="0" smtClean="0">
                <a:effectLst/>
              </a:rPr>
              <a:t>производство </a:t>
            </a:r>
            <a:r>
              <a:rPr lang="ru-RU" sz="2000" dirty="0">
                <a:effectLst/>
              </a:rPr>
              <a:t>и сбыт продукции;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техническое развитие предприятия;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нормы и нормативы;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материально-техническое обеспечение;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труд и кадры;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охрана природы;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себестоимость;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фонды экономического стимулирования;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показатели экономической эффективности производства;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финансовый план;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план внешнеэкономической деятельности;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план социального </a:t>
            </a:r>
            <a:r>
              <a:rPr lang="ru-RU" sz="2000" dirty="0" smtClean="0">
                <a:effectLst/>
              </a:rPr>
              <a:t>развития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4664"/>
            <a:ext cx="4176464" cy="25922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Среднесрочный (5-летний)</a:t>
            </a:r>
            <a:r>
              <a:rPr lang="ru-RU" dirty="0"/>
              <a:t> </a:t>
            </a:r>
            <a:r>
              <a:rPr lang="ru-RU" b="1" dirty="0"/>
              <a:t>план </a:t>
            </a:r>
            <a:r>
              <a:rPr lang="ru-RU" dirty="0"/>
              <a:t>нацелен на решение отдельных стратегических проблем, сформулированных в стратегическом плане.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56992"/>
            <a:ext cx="4176464" cy="27643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Текущий план</a:t>
            </a:r>
            <a:r>
              <a:rPr lang="ru-RU" dirty="0"/>
              <a:t> увязывает все направления деятельности предприятия и работу всех его подразделений на текущий финансовый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091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60596"/>
            <a:ext cx="8892480" cy="2952328"/>
          </a:xfrm>
        </p:spPr>
        <p:txBody>
          <a:bodyPr/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Организация </a:t>
            </a:r>
            <a:r>
              <a:rPr lang="ru-RU" sz="4400" b="1" dirty="0"/>
              <a:t>(</a:t>
            </a:r>
            <a:r>
              <a:rPr lang="ru-RU" sz="4400" b="1" dirty="0" err="1" smtClean="0"/>
              <a:t>организовывание</a:t>
            </a:r>
            <a:r>
              <a:rPr lang="ru-RU" sz="4400" b="1" dirty="0" smtClean="0"/>
              <a:t>)</a:t>
            </a:r>
            <a:r>
              <a:rPr lang="ru-RU" sz="2400" dirty="0">
                <a:effectLst/>
              </a:rPr>
              <a:t> </a:t>
            </a:r>
            <a:r>
              <a:rPr lang="ru-RU" sz="2400" dirty="0" smtClean="0">
                <a:effectLst/>
              </a:rPr>
              <a:t>- </a:t>
            </a:r>
            <a:r>
              <a:rPr lang="ru-RU" sz="2800" dirty="0" smtClean="0">
                <a:effectLst/>
              </a:rPr>
              <a:t>функция </a:t>
            </a:r>
            <a:r>
              <a:rPr lang="ru-RU" sz="2800" dirty="0">
                <a:effectLst/>
              </a:rPr>
              <a:t>управления, задачей которой является формирование структуры организации на основе выявления бизнес-процессов, ресурсов, </a:t>
            </a:r>
            <a:r>
              <a:rPr lang="ru-RU" sz="2800" dirty="0" err="1">
                <a:effectLst/>
              </a:rPr>
              <a:t>материалопотоков</a:t>
            </a:r>
            <a:r>
              <a:rPr lang="ru-RU" sz="2800" dirty="0">
                <a:effectLst/>
              </a:rPr>
              <a:t>, специфики разделения труда, полномочий, потребностей, ролей </a:t>
            </a:r>
            <a:r>
              <a:rPr lang="ru-RU" sz="2800" dirty="0" smtClean="0">
                <a:effectLst/>
              </a:rPr>
              <a:t>сотрудников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3429000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Виды </a:t>
            </a:r>
            <a:r>
              <a:rPr lang="ru-RU" sz="2800" b="1" u="sng" dirty="0" err="1"/>
              <a:t>организовывания</a:t>
            </a:r>
            <a:r>
              <a:rPr lang="ru-RU" sz="2800" u="sng" dirty="0"/>
              <a:t>: </a:t>
            </a:r>
            <a:endParaRPr lang="ru-RU" sz="2800" u="sng" dirty="0" smtClean="0"/>
          </a:p>
          <a:p>
            <a:r>
              <a:rPr lang="ru-RU" sz="2800" dirty="0" smtClean="0"/>
              <a:t>приказ</a:t>
            </a:r>
            <a:r>
              <a:rPr lang="ru-RU" sz="2800" dirty="0"/>
              <a:t>, согласование, рекомендация, система участия, консультация, порядок принятия решения, регламенты, стандарты, правила, нормы, увещевание, просьба, убеждение, обсуждение, информирование, отчетность. </a:t>
            </a:r>
          </a:p>
        </p:txBody>
      </p:sp>
    </p:spTree>
    <p:extLst>
      <p:ext uri="{BB962C8B-B14F-4D97-AF65-F5344CB8AC3E}">
        <p14:creationId xmlns:p14="http://schemas.microsoft.com/office/powerpoint/2010/main" val="308955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8695928" cy="980728"/>
          </a:xfrm>
        </p:spPr>
        <p:txBody>
          <a:bodyPr/>
          <a:lstStyle/>
          <a:p>
            <a:pPr algn="ctr"/>
            <a:r>
              <a:rPr lang="ru-RU" sz="2800" dirty="0" smtClean="0"/>
              <a:t>Локальные принципы функции организации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196752"/>
            <a:ext cx="8285869" cy="52565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 smtClean="0"/>
              <a:t>1.Принцип цели</a:t>
            </a:r>
          </a:p>
          <a:p>
            <a:r>
              <a:rPr lang="ru-RU" sz="2800" b="1" dirty="0" smtClean="0"/>
              <a:t>2.Эластичности организации</a:t>
            </a:r>
          </a:p>
          <a:p>
            <a:r>
              <a:rPr lang="ru-RU" sz="2800" b="1" dirty="0" smtClean="0"/>
              <a:t>3.Устойчивости</a:t>
            </a:r>
          </a:p>
          <a:p>
            <a:r>
              <a:rPr lang="ru-RU" sz="2800" b="1" dirty="0" smtClean="0"/>
              <a:t>4.Непрерывного совершенствования</a:t>
            </a:r>
          </a:p>
          <a:p>
            <a:r>
              <a:rPr lang="ru-RU" sz="2800" b="1" dirty="0" smtClean="0"/>
              <a:t>5.Прямой соподчиненности</a:t>
            </a:r>
          </a:p>
          <a:p>
            <a:r>
              <a:rPr lang="ru-RU" sz="2800" b="1" dirty="0" smtClean="0"/>
              <a:t>6.Объема контроля</a:t>
            </a:r>
          </a:p>
          <a:p>
            <a:r>
              <a:rPr lang="ru-RU" sz="2800" b="1" dirty="0" smtClean="0"/>
              <a:t>7.Безусловной </a:t>
            </a:r>
            <a:r>
              <a:rPr lang="ru-RU" sz="2800" b="1" dirty="0"/>
              <a:t>ответственности </a:t>
            </a:r>
            <a:endParaRPr lang="ru-RU" sz="2800" b="1" dirty="0" smtClean="0"/>
          </a:p>
          <a:p>
            <a:r>
              <a:rPr lang="ru-RU" sz="2800" b="1" dirty="0" smtClean="0"/>
              <a:t>8.Соразмерности </a:t>
            </a:r>
          </a:p>
          <a:p>
            <a:r>
              <a:rPr lang="ru-RU" sz="2800" b="1" dirty="0"/>
              <a:t>9</a:t>
            </a:r>
            <a:r>
              <a:rPr lang="ru-RU" sz="2800" b="1" dirty="0" smtClean="0"/>
              <a:t>.Исключения</a:t>
            </a:r>
          </a:p>
          <a:p>
            <a:r>
              <a:rPr lang="ru-RU" sz="2800" b="1" dirty="0" smtClean="0"/>
              <a:t>10.Приоритета функций</a:t>
            </a:r>
          </a:p>
          <a:p>
            <a:r>
              <a:rPr lang="ru-RU" sz="2800" b="1" dirty="0" smtClean="0"/>
              <a:t>11.Комбинирования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942716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548680"/>
            <a:ext cx="849694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Мотивация -</a:t>
            </a:r>
          </a:p>
          <a:p>
            <a:r>
              <a:rPr lang="ru-RU" sz="3600" b="1" dirty="0" smtClean="0"/>
              <a:t>система </a:t>
            </a:r>
            <a:r>
              <a:rPr lang="ru-RU" sz="3600" b="1" dirty="0"/>
              <a:t>действий по активизации мотивов другого человека.</a:t>
            </a:r>
            <a:r>
              <a:rPr lang="ru-RU" sz="3600" dirty="0"/>
              <a:t> Мотивация подразумевает создание условий, когда у человека пробуждаются его собственные мотивы. Мотивирование - это, в сущности, создание обогащенной стимулами и возможностями среды, в которой человек актуализирует свои мотивы.</a:t>
            </a:r>
          </a:p>
        </p:txBody>
      </p:sp>
    </p:spTree>
    <p:extLst>
      <p:ext uri="{BB962C8B-B14F-4D97-AF65-F5344CB8AC3E}">
        <p14:creationId xmlns:p14="http://schemas.microsoft.com/office/powerpoint/2010/main" val="36912969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283968" y="685801"/>
            <a:ext cx="4680520" cy="490343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2800" u="sng" dirty="0">
                <a:effectLst/>
              </a:rPr>
              <a:t>Виды стимулов:</a:t>
            </a:r>
          </a:p>
          <a:p>
            <a:pPr marL="18288" indent="0">
              <a:buNone/>
            </a:pPr>
            <a:endParaRPr lang="ru-RU" sz="2800" dirty="0" smtClean="0">
              <a:effectLst/>
            </a:endParaRP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принуждение</a:t>
            </a:r>
            <a:endParaRPr lang="ru-RU" sz="2800" dirty="0">
              <a:effectLst/>
            </a:endParaRPr>
          </a:p>
          <a:p>
            <a:pPr marL="18288" indent="0">
              <a:buNone/>
            </a:pPr>
            <a:endParaRPr lang="ru-RU" sz="2800" dirty="0" smtClean="0">
              <a:effectLst/>
            </a:endParaRP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материальное поощрение</a:t>
            </a:r>
            <a:endParaRPr lang="ru-RU" sz="2800" dirty="0">
              <a:effectLst/>
            </a:endParaRPr>
          </a:p>
          <a:p>
            <a:pPr marL="18288" indent="0">
              <a:buNone/>
            </a:pPr>
            <a:endParaRPr lang="ru-RU" sz="2800" dirty="0" smtClean="0">
              <a:effectLst/>
            </a:endParaRP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моральное поощрение</a:t>
            </a:r>
            <a:endParaRPr lang="ru-RU" sz="2800" dirty="0">
              <a:effectLst/>
            </a:endParaRPr>
          </a:p>
          <a:p>
            <a:pPr marL="18288" indent="0">
              <a:buNone/>
            </a:pPr>
            <a:endParaRPr lang="ru-RU" sz="2800" dirty="0" smtClean="0">
              <a:effectLst/>
            </a:endParaRPr>
          </a:p>
          <a:p>
            <a:pPr marL="18288" indent="0">
              <a:buNone/>
            </a:pPr>
            <a:r>
              <a:rPr lang="ru-RU" sz="2800" dirty="0" smtClean="0">
                <a:effectLst/>
              </a:rPr>
              <a:t>самоутверждение</a:t>
            </a:r>
            <a:endParaRPr lang="ru-RU" sz="2800" dirty="0">
              <a:effectLst/>
            </a:endParaRPr>
          </a:p>
          <a:p>
            <a:endParaRPr lang="ru-RU" dirty="0"/>
          </a:p>
        </p:txBody>
      </p:sp>
      <p:pic>
        <p:nvPicPr>
          <p:cNvPr id="2051" name="Picture 3" descr="http://mountain.crimea.ua/wp-content/uploads/2013/01/motiv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767" y="764704"/>
            <a:ext cx="3960440" cy="381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0553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8352928" cy="6048672"/>
          </a:xfrm>
        </p:spPr>
      </p:pic>
    </p:spTree>
    <p:extLst>
      <p:ext uri="{BB962C8B-B14F-4D97-AF65-F5344CB8AC3E}">
        <p14:creationId xmlns:p14="http://schemas.microsoft.com/office/powerpoint/2010/main" val="17538393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7240" y="332656"/>
            <a:ext cx="7543800" cy="1152128"/>
          </a:xfrm>
        </p:spPr>
        <p:txBody>
          <a:bodyPr/>
          <a:lstStyle/>
          <a:p>
            <a:pPr algn="ctr"/>
            <a:r>
              <a:rPr lang="ru-RU" dirty="0" smtClean="0"/>
              <a:t>Виды мотиваций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204864"/>
            <a:ext cx="3888432" cy="3024336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204864"/>
            <a:ext cx="4320480" cy="3024336"/>
          </a:xfrm>
        </p:spPr>
      </p:pic>
    </p:spTree>
    <p:extLst>
      <p:ext uri="{BB962C8B-B14F-4D97-AF65-F5344CB8AC3E}">
        <p14:creationId xmlns:p14="http://schemas.microsoft.com/office/powerpoint/2010/main" val="7846960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317625" y="620713"/>
            <a:ext cx="7826375" cy="1512887"/>
          </a:xfrm>
        </p:spPr>
        <p:txBody>
          <a:bodyPr/>
          <a:lstStyle/>
          <a:p>
            <a:r>
              <a:rPr lang="ru-RU" sz="4000" b="1" dirty="0" smtClean="0"/>
              <a:t>Контроль </a:t>
            </a:r>
            <a:r>
              <a:rPr lang="ru-RU" sz="2400" b="1" dirty="0" smtClean="0"/>
              <a:t>- </a:t>
            </a:r>
            <a:r>
              <a:rPr lang="ru-RU" sz="2400" dirty="0" smtClean="0">
                <a:effectLst/>
              </a:rPr>
              <a:t> </a:t>
            </a:r>
            <a:r>
              <a:rPr lang="ru-RU" sz="2400" dirty="0">
                <a:effectLst/>
              </a:rPr>
              <a:t>процесс, направленный на обнаружение количественных и качественных отклонений от запланированных </a:t>
            </a:r>
            <a:r>
              <a:rPr lang="ru-RU" sz="2400" dirty="0" smtClean="0">
                <a:effectLst/>
              </a:rPr>
              <a:t>показателей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168403"/>
              </p:ext>
            </p:extLst>
          </p:nvPr>
        </p:nvGraphicFramePr>
        <p:xfrm>
          <a:off x="214282" y="2500306"/>
          <a:ext cx="8786844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48"/>
                <a:gridCol w="2928948"/>
                <a:gridCol w="2928948"/>
              </a:tblGrid>
              <a:tr h="5171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компонент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вид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275276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установление стандартов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предварительный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изменение плана и его подгонка под реальные обстоятельства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</a:tr>
              <a:tr h="1275276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сопоставление достигнутого за некоторый период с тем, что было запланировано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текущий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ужесточение требований с целью выполнения плана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926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указание на способы исправления ошибок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956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0649"/>
            <a:ext cx="8712968" cy="597666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3600" dirty="0" smtClean="0"/>
              <a:t>«Задача менеджмента в </a:t>
            </a:r>
            <a:r>
              <a:rPr lang="en-US" sz="3600" dirty="0" smtClean="0"/>
              <a:t>XXI</a:t>
            </a:r>
            <a:r>
              <a:rPr lang="ru-RU" sz="3600" dirty="0" smtClean="0"/>
              <a:t> веке – научиться управлять эффективностью управленческого и творческого труда». </a:t>
            </a:r>
          </a:p>
          <a:p>
            <a:pPr marL="18288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           П. </a:t>
            </a:r>
            <a:r>
              <a:rPr lang="ru-RU" sz="3600" dirty="0" err="1" smtClean="0"/>
              <a:t>Друкер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75879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85720" y="1000108"/>
            <a:ext cx="8643998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 smtClean="0"/>
              <a:t>Служебные функции</a:t>
            </a:r>
            <a:r>
              <a:rPr lang="ru-RU" sz="2400" u="sng" dirty="0" smtClean="0"/>
              <a:t> </a:t>
            </a:r>
            <a:r>
              <a:rPr lang="ru-RU" sz="2400" dirty="0" smtClean="0"/>
              <a:t>– </a:t>
            </a:r>
          </a:p>
          <a:p>
            <a:endParaRPr lang="ru-RU" sz="2400" b="1" dirty="0" smtClean="0"/>
          </a:p>
          <a:p>
            <a:pPr algn="just"/>
            <a:r>
              <a:rPr lang="ru-RU" sz="2400" b="1" dirty="0" smtClean="0"/>
              <a:t>           конкретное поле деятельности сотрудника,     идеальный результат его работы, направленный на достижение общеорганизационных целей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58" y="4357694"/>
            <a:ext cx="3857652" cy="164307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первичные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6314" y="4357694"/>
            <a:ext cx="4071966" cy="171451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вторичные</a:t>
            </a:r>
            <a:endParaRPr lang="ru-RU" sz="28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2071670" y="3071810"/>
            <a:ext cx="2143140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000496" y="3000372"/>
            <a:ext cx="257176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85728"/>
            <a:ext cx="8715436" cy="321471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/>
              <a:t>     </a:t>
            </a:r>
            <a:r>
              <a:rPr lang="ru-RU" sz="2800" dirty="0" smtClean="0"/>
              <a:t>В зависимости от приоритета процедур управления различают функции:</a:t>
            </a:r>
            <a:endParaRPr lang="ru-RU" sz="2800" b="1" dirty="0" smtClean="0"/>
          </a:p>
          <a:p>
            <a:pPr lvl="0">
              <a:buFont typeface="Arial" pitchFamily="34" charset="0"/>
              <a:buChar char="•"/>
            </a:pPr>
            <a:r>
              <a:rPr lang="ru-RU" sz="2800" b="1" dirty="0" smtClean="0"/>
              <a:t>Административные</a:t>
            </a:r>
            <a:r>
              <a:rPr lang="ru-RU" sz="2800" dirty="0" smtClean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ru-RU" sz="2800" b="1" dirty="0" smtClean="0"/>
              <a:t>Технологические</a:t>
            </a:r>
            <a:endParaRPr lang="ru-RU" sz="2800" dirty="0" smtClean="0"/>
          </a:p>
          <a:p>
            <a:pPr lvl="0">
              <a:buFont typeface="Arial" pitchFamily="34" charset="0"/>
              <a:buChar char="•"/>
            </a:pPr>
            <a:r>
              <a:rPr lang="ru-RU" sz="2800" b="1" dirty="0" smtClean="0"/>
              <a:t>Патронажные</a:t>
            </a:r>
            <a:endParaRPr lang="ru-RU" sz="2800" dirty="0" smtClean="0"/>
          </a:p>
          <a:p>
            <a:pPr algn="ctr"/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3717032"/>
            <a:ext cx="8715436" cy="23551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b="1" dirty="0" smtClean="0"/>
              <a:t>Описание служебных функций должно стать фундаментом </a:t>
            </a:r>
            <a:r>
              <a:rPr lang="ru-RU" sz="2400" b="1" u="sng" dirty="0" smtClean="0"/>
              <a:t>для выстраивания системы мотивации</a:t>
            </a:r>
            <a:r>
              <a:rPr lang="ru-RU" sz="2400" b="1" dirty="0" smtClean="0"/>
              <a:t> в компании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4282" y="285728"/>
            <a:ext cx="8715436" cy="60722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b="1" dirty="0" smtClean="0"/>
          </a:p>
          <a:p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Пример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служебной функции: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       </a:t>
            </a:r>
            <a:r>
              <a:rPr lang="ru-RU" sz="2400" b="1" u="sng" dirty="0" smtClean="0">
                <a:solidFill>
                  <a:schemeClr val="accent4">
                    <a:lumMod val="50000"/>
                  </a:schemeClr>
                </a:solidFill>
              </a:rPr>
              <a:t>Функциональные обязанности директора по коммерческим вопросам: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342900" indent="-342900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1. Разработка коммерческой стратегии предприятия. </a:t>
            </a:r>
          </a:p>
          <a:p>
            <a:pPr marL="342900" indent="-342900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2. Организация взаимодействия коммерческого и прочих блоков в компании. 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3. Определение каналов продаж.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4. Формирование алгоритма работы каждого канала продаж.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5. Оперативный контроль менеджеров по продажам.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6. Оценка эффективности работы подразделения и внедрение мер по улучшению результатов.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7. Подключение к работе с ключевыми клиентами.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8. Организация обучения менеджеров.</a:t>
            </a: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9. Работа с поставщиками компании.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10. Формирование ценовой политики и политики скидок.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2400" b="1" dirty="0" smtClean="0"/>
          </a:p>
          <a:p>
            <a:pPr algn="ctr"/>
            <a:endParaRPr lang="ru-RU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14290"/>
            <a:ext cx="85725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/>
              <a:t>Должностная инструкция </a:t>
            </a:r>
            <a:r>
              <a:rPr lang="ru-RU" sz="2400" b="1" dirty="0" smtClean="0"/>
              <a:t>-</a:t>
            </a:r>
            <a:r>
              <a:rPr lang="ru-RU" sz="2400" dirty="0" smtClean="0"/>
              <a:t> </a:t>
            </a:r>
            <a:r>
              <a:rPr lang="ru-RU" sz="2400" b="1" dirty="0" smtClean="0"/>
              <a:t>документ</a:t>
            </a:r>
            <a:r>
              <a:rPr lang="ru-RU" sz="2400" dirty="0" smtClean="0"/>
              <a:t> длительного пользования , </a:t>
            </a:r>
            <a:r>
              <a:rPr lang="ru-RU" sz="2400" b="1" dirty="0" smtClean="0"/>
              <a:t>документ</a:t>
            </a:r>
            <a:r>
              <a:rPr lang="ru-RU" sz="2400" dirty="0" smtClean="0"/>
              <a:t> длительного пользования  в котором указаны </a:t>
            </a:r>
            <a:r>
              <a:rPr lang="ru-RU" sz="2400" b="1" dirty="0" smtClean="0"/>
              <a:t>конкретные действия, выполняемые работником для исполнения функций и достижения поставленных задач.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        </a:t>
            </a:r>
          </a:p>
          <a:p>
            <a:r>
              <a:rPr lang="ru-RU" sz="2400" dirty="0" smtClean="0"/>
              <a:t>      Относится должностная инструкция к документам, имеющим унифицированную форму и установленную структуру текста:</a:t>
            </a:r>
          </a:p>
          <a:p>
            <a:r>
              <a:rPr lang="ru-RU" sz="2400" dirty="0" smtClean="0"/>
              <a:t>• Общие положения</a:t>
            </a:r>
          </a:p>
          <a:p>
            <a:r>
              <a:rPr lang="ru-RU" sz="2400" dirty="0" smtClean="0"/>
              <a:t>• Функции</a:t>
            </a:r>
          </a:p>
          <a:p>
            <a:r>
              <a:rPr lang="ru-RU" sz="2400" dirty="0" smtClean="0"/>
              <a:t>• Должностные обязанности</a:t>
            </a:r>
          </a:p>
          <a:p>
            <a:r>
              <a:rPr lang="ru-RU" sz="2400" dirty="0" smtClean="0"/>
              <a:t>• Права</a:t>
            </a:r>
          </a:p>
          <a:p>
            <a:r>
              <a:rPr lang="ru-RU" sz="2400" dirty="0" smtClean="0"/>
              <a:t>• Ответственность</a:t>
            </a:r>
          </a:p>
          <a:p>
            <a:r>
              <a:rPr lang="ru-RU" sz="2400" dirty="0" smtClean="0"/>
              <a:t>• Взаимоотношения (Связи по должности)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п\Desktop\аут 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764704"/>
            <a:ext cx="3714775" cy="350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47954" y="548680"/>
            <a:ext cx="42456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Аутсо́рсинг</a:t>
            </a:r>
            <a:r>
              <a:rPr lang="ru-RU" sz="2400" dirty="0" smtClean="0"/>
              <a:t> (от </a:t>
            </a:r>
            <a:r>
              <a:rPr lang="ru-RU" sz="2400" u="sng" dirty="0" smtClean="0">
                <a:hlinkClick r:id="rId3" tooltip="Английский язык"/>
              </a:rPr>
              <a:t>англ.</a:t>
            </a:r>
            <a:r>
              <a:rPr lang="ru-RU" sz="2400" dirty="0" smtClean="0"/>
              <a:t> </a:t>
            </a:r>
            <a:r>
              <a:rPr lang="ru-RU" sz="2400" i="1" dirty="0" err="1" smtClean="0"/>
              <a:t>outsourcing</a:t>
            </a:r>
            <a:r>
              <a:rPr lang="ru-RU" sz="2400" dirty="0" smtClean="0"/>
              <a:t>: (</a:t>
            </a:r>
            <a:r>
              <a:rPr lang="ru-RU" sz="2400" dirty="0" err="1" smtClean="0"/>
              <a:t>outer-source-using</a:t>
            </a:r>
            <a:r>
              <a:rPr lang="ru-RU" sz="2400" dirty="0" smtClean="0"/>
              <a:t>) использование внешнего источника/ресурса) — передача организацией, на основании </a:t>
            </a:r>
            <a:r>
              <a:rPr lang="ru-RU" sz="2400" u="sng" dirty="0" smtClean="0">
                <a:hlinkClick r:id="rId4" tooltip="Договор"/>
              </a:rPr>
              <a:t>договора</a:t>
            </a:r>
            <a:r>
              <a:rPr lang="ru-RU" sz="2400" dirty="0" smtClean="0"/>
              <a:t>, определённых </a:t>
            </a:r>
            <a:r>
              <a:rPr lang="ru-RU" sz="2400" u="sng" dirty="0" smtClean="0">
                <a:hlinkClick r:id="rId5" tooltip="Бизнес-процесс"/>
              </a:rPr>
              <a:t>бизнес-процессов</a:t>
            </a:r>
            <a:r>
              <a:rPr lang="ru-RU" sz="2400" dirty="0" smtClean="0"/>
              <a:t> или </a:t>
            </a:r>
            <a:r>
              <a:rPr lang="ru-RU" sz="2400" b="1" dirty="0" smtClean="0"/>
              <a:t>производственных функций на обслуживание другой компании, специализирующейся в соответствующей области</a:t>
            </a:r>
            <a:endParaRPr lang="ru-RU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71472" y="3143248"/>
            <a:ext cx="8286808" cy="27717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latin typeface="+mj-lt"/>
              </a:rPr>
              <a:t>Главным источником </a:t>
            </a:r>
            <a:r>
              <a:rPr lang="ru-RU" sz="2400" b="1" dirty="0" smtClean="0">
                <a:latin typeface="+mj-lt"/>
              </a:rPr>
              <a:t>снижения затрат с помощью </a:t>
            </a:r>
            <a:r>
              <a:rPr lang="ru-RU" sz="2400" b="1" dirty="0" err="1" smtClean="0">
                <a:latin typeface="+mj-lt"/>
              </a:rPr>
              <a:t>аутсорсинга</a:t>
            </a:r>
            <a:r>
              <a:rPr lang="ru-RU" sz="2400" b="1" dirty="0" smtClean="0">
                <a:latin typeface="+mj-lt"/>
              </a:rPr>
              <a:t> является повышение эффективности предприятия</a:t>
            </a:r>
            <a:endParaRPr lang="ru-RU" sz="2400" dirty="0" smtClean="0">
              <a:latin typeface="+mj-lt"/>
            </a:endParaRP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785794"/>
            <a:ext cx="8286808" cy="21431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Главная задача </a:t>
            </a:r>
            <a:r>
              <a:rPr lang="ru-RU" sz="2400" b="1" u="sng" dirty="0" err="1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аутсорсинга</a:t>
            </a:r>
            <a:r>
              <a:rPr lang="ru-RU" sz="2400" b="1" u="sng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– вынести за рамки бизнеса непрофильные и узкоспециализированные направления деятельности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аут 2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285720" y="642918"/>
            <a:ext cx="4071966" cy="3571900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>
          <a:xfrm>
            <a:off x="4429124" y="428604"/>
            <a:ext cx="4714876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 smtClean="0"/>
              <a:t>Виды </a:t>
            </a:r>
            <a:r>
              <a:rPr lang="ru-RU" sz="3600" b="1" u="sng" dirty="0" err="1" smtClean="0"/>
              <a:t>аутсорсинга</a:t>
            </a:r>
            <a:endParaRPr lang="ru-RU" sz="3600" dirty="0" smtClean="0"/>
          </a:p>
          <a:p>
            <a:pPr>
              <a:buNone/>
            </a:pPr>
            <a:r>
              <a:rPr lang="ru-RU" sz="3600" b="1" dirty="0" smtClean="0"/>
              <a:t>Производственный </a:t>
            </a:r>
            <a:r>
              <a:rPr lang="ru-RU" sz="3600" b="1" dirty="0" err="1" smtClean="0"/>
              <a:t>аутсорсинг</a:t>
            </a:r>
            <a:endParaRPr lang="ru-RU" sz="3600" b="1" dirty="0" smtClean="0"/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err="1" smtClean="0"/>
              <a:t>Аутсорсинг</a:t>
            </a:r>
            <a:r>
              <a:rPr lang="ru-RU" sz="3600" b="1" dirty="0" smtClean="0"/>
              <a:t> бизнес-процессов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err="1" smtClean="0"/>
              <a:t>IT-аутсорсинг</a:t>
            </a:r>
            <a:r>
              <a:rPr lang="ru-RU" sz="3600" b="1" dirty="0" smtClean="0"/>
              <a:t>.</a:t>
            </a:r>
            <a:r>
              <a:rPr lang="ru-RU" sz="3600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quarter" idx="13"/>
          </p:nvPr>
        </p:nvGraphicFramePr>
        <p:xfrm>
          <a:off x="285720" y="357166"/>
          <a:ext cx="8643998" cy="599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62231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Преимущества  </a:t>
                      </a:r>
                      <a:r>
                        <a:rPr lang="ru-RU" dirty="0" err="1" smtClean="0"/>
                        <a:t>аутсорсинга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Недостатки </a:t>
                      </a:r>
                      <a:r>
                        <a:rPr lang="ru-RU" dirty="0" err="1" smtClean="0"/>
                        <a:t>аутсорсинга</a:t>
                      </a:r>
                      <a:endParaRPr lang="ru-RU" dirty="0"/>
                    </a:p>
                  </a:txBody>
                  <a:tcPr/>
                </a:tc>
              </a:tr>
              <a:tr h="67209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1)</a:t>
                      </a:r>
                      <a:r>
                        <a:rPr lang="ru-RU" sz="1800" kern="12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позволяет фирме значительно снизить затраты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1)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рост расходов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6013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2)дает возможность сконцентрировать ресурсы на основном производстве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2) 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банкротства </a:t>
                      </a:r>
                      <a:r>
                        <a:rPr lang="ru-RU" sz="18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компании-аутсорсера</a:t>
                      </a:r>
                      <a:endParaRPr lang="ru-RU" sz="1800" kern="12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6013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3) облегчается процесс внедрения новых технологических или управленческих операций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3) 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потеря контроля над выполнением переданных на </a:t>
                      </a:r>
                      <a:r>
                        <a:rPr lang="ru-RU" sz="18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аутсорсинг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процессов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6013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4)качество обслуживания в случае привлечения </a:t>
                      </a:r>
                      <a:r>
                        <a:rPr lang="ru-RU" sz="1800" kern="1200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аутсорсера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значительно возрастает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4) 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лишает компанию гибкости в определенных бизнес-процессах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824254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5)</a:t>
                      </a: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компании опасаются делегировать бизнес-процессы другим лицам из-за боязни утечки информации или возможного нарушения договорных отношений</a:t>
                      </a:r>
                    </a:p>
                    <a:p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58368"/>
            <a:ext cx="8136904" cy="2554608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3600" dirty="0" smtClean="0"/>
              <a:t>Питер </a:t>
            </a:r>
            <a:r>
              <a:rPr lang="ru-RU" sz="3600" dirty="0" err="1" smtClean="0"/>
              <a:t>Друкер</a:t>
            </a:r>
            <a:r>
              <a:rPr lang="ru-RU" sz="3600" dirty="0" smtClean="0"/>
              <a:t>: Инновации –это не вложения в будущее, это использование сегодняшних  возможностей»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7544" y="3212977"/>
            <a:ext cx="8352928" cy="3312367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sz="3600" dirty="0" smtClean="0"/>
              <a:t>Вадим Котельников:  «Наука и превращение денег в знания, а инновации –превращение знаний в деньги»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69755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53173417"/>
              </p:ext>
            </p:extLst>
          </p:nvPr>
        </p:nvGraphicFramePr>
        <p:xfrm>
          <a:off x="611557" y="658811"/>
          <a:ext cx="8208914" cy="572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7"/>
                <a:gridCol w="4104457"/>
              </a:tblGrid>
              <a:tr h="1341263"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Продуктовые инновации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Процессные инновации</a:t>
                      </a:r>
                      <a:endParaRPr lang="ru-RU" sz="3200" dirty="0"/>
                    </a:p>
                  </a:txBody>
                  <a:tcPr/>
                </a:tc>
              </a:tr>
              <a:tr h="438125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Разработка и внедрение  технологически</a:t>
                      </a:r>
                      <a:r>
                        <a:rPr lang="ru-RU" sz="28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новых и технологически усовершенствованных продуктов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Разработка и внедрение технологически новых или</a:t>
                      </a:r>
                    </a:p>
                    <a:p>
                      <a:r>
                        <a:rPr lang="ru-RU" sz="28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значительно усовершенствованных производственных методов,  включая методы передачи продуктов</a:t>
                      </a:r>
                      <a:endParaRPr lang="ru-RU" sz="28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05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77240" y="548680"/>
            <a:ext cx="7543800" cy="504056"/>
          </a:xfrm>
        </p:spPr>
        <p:txBody>
          <a:bodyPr/>
          <a:lstStyle/>
          <a:p>
            <a:r>
              <a:rPr lang="ru-RU" sz="4800" dirty="0" smtClean="0"/>
              <a:t>Функции управления</a:t>
            </a:r>
            <a:endParaRPr lang="ru-RU" sz="4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980728"/>
            <a:ext cx="8424936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Планирование – определение целей и задач организации, сроков, ее исполнителей, увязка целей со средствами</a:t>
            </a:r>
            <a:endParaRPr lang="ru-RU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 rot="10800000" flipH="1" flipV="1">
            <a:off x="395536" y="2204864"/>
            <a:ext cx="8467057" cy="1584176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/>
              <a:t>Организация  (</a:t>
            </a:r>
            <a:r>
              <a:rPr lang="ru-RU" sz="2000" b="1" dirty="0" err="1" smtClean="0"/>
              <a:t>организовывание</a:t>
            </a:r>
            <a:r>
              <a:rPr lang="ru-RU" sz="2000" b="1" dirty="0" smtClean="0"/>
              <a:t>) – распределение ресурсов, необходимых для выполнения плана; проектирования структуры организации; определение конкретных задачи их распределение; делегирование полномочий для выполнения заданий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5" y="3861049"/>
            <a:ext cx="8424936" cy="86409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Координация – </a:t>
            </a:r>
            <a:r>
              <a:rPr lang="ru-RU" b="1" dirty="0" err="1" smtClean="0"/>
              <a:t>взаимоувязка</a:t>
            </a:r>
            <a:r>
              <a:rPr lang="ru-RU" b="1" dirty="0" smtClean="0"/>
              <a:t>, согласование действий людей и подразделений</a:t>
            </a:r>
            <a:endParaRPr lang="ru-RU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4869160"/>
            <a:ext cx="8424935" cy="7920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Мотивация – процесс взаимодействия на людей с целью побуждения их к определенным действиям путем пробуждения в них определенных мотивов</a:t>
            </a:r>
            <a:endParaRPr lang="ru-RU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5805264"/>
            <a:ext cx="8424935" cy="770384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Контроль – сопоставление фактических результатов  с запланированными, оценка и корректировка работы сотрудников и подразделений в соответствии с поставленными целями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460182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81022906"/>
              </p:ext>
            </p:extLst>
          </p:nvPr>
        </p:nvGraphicFramePr>
        <p:xfrm>
          <a:off x="179511" y="764705"/>
          <a:ext cx="8784976" cy="5949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1240777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Первичные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Вторичные</a:t>
                      </a:r>
                      <a:endParaRPr lang="ru-RU" sz="3600" dirty="0"/>
                    </a:p>
                  </a:txBody>
                  <a:tcPr/>
                </a:tc>
              </a:tr>
              <a:tr h="470852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 научных исследований</a:t>
                      </a:r>
                      <a:r>
                        <a:rPr lang="ru-RU" sz="2400" baseline="0" dirty="0" smtClean="0"/>
                        <a:t> и разработок, производственный усилий и внедрения товаров и услуг на рынок, а также внедрение в процесс производства и сбыта технологических идей, управленческих методов, организационных структур и маркетинговых подходов – принципиально новых для рынка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Нововведения</a:t>
                      </a:r>
                      <a:r>
                        <a:rPr lang="ru-RU" sz="2400" baseline="0" dirty="0" smtClean="0"/>
                        <a:t> представляют  новизну только для фирмы, их инициирующей, использование новых управленческих подходов и технологических идей.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37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66526416"/>
              </p:ext>
            </p:extLst>
          </p:nvPr>
        </p:nvGraphicFramePr>
        <p:xfrm>
          <a:off x="395536" y="548680"/>
          <a:ext cx="8496945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880320"/>
                <a:gridCol w="2952329"/>
              </a:tblGrid>
              <a:tr h="155662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Продуктовые инновации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Технологические инновации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Управленческие инновации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915982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Создание нового товара</a:t>
                      </a:r>
                      <a:r>
                        <a:rPr lang="ru-RU" sz="2400" baseline="0" dirty="0" smtClean="0"/>
                        <a:t> и услуги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Использование новой технологической идеи,</a:t>
                      </a:r>
                      <a:r>
                        <a:rPr lang="ru-RU" sz="2400" baseline="0" dirty="0" smtClean="0"/>
                        <a:t> положенной в основу производства товара или услуги 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Создание новых подходов в области бизнес-функций и административных функций управления</a:t>
                      </a:r>
                      <a:endParaRPr lang="ru-RU" sz="24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0602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260648"/>
            <a:ext cx="4510534" cy="3600400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029200" y="260648"/>
            <a:ext cx="3719264" cy="5616624"/>
          </a:xfrm>
        </p:spPr>
        <p:txBody>
          <a:bodyPr/>
          <a:lstStyle/>
          <a:p>
            <a:pPr marL="18288" indent="0">
              <a:buNone/>
            </a:pPr>
            <a:r>
              <a:rPr lang="ru-RU" sz="2400" dirty="0" smtClean="0"/>
              <a:t>Участники процесса создания инноваций:</a:t>
            </a:r>
          </a:p>
          <a:p>
            <a:pPr marL="18288" indent="0">
              <a:buNone/>
            </a:pPr>
            <a:endParaRPr lang="ru-RU" sz="2400" dirty="0" smtClean="0"/>
          </a:p>
          <a:p>
            <a:pPr marL="18288" indent="0">
              <a:buNone/>
            </a:pPr>
            <a:r>
              <a:rPr lang="ru-RU" sz="2400" dirty="0" smtClean="0"/>
              <a:t>Изобретатель (предприниматель)</a:t>
            </a:r>
          </a:p>
          <a:p>
            <a:pPr marL="18288" indent="0">
              <a:buNone/>
            </a:pPr>
            <a:endParaRPr lang="ru-RU" sz="2400" dirty="0" smtClean="0"/>
          </a:p>
          <a:p>
            <a:pPr marL="18288" indent="0">
              <a:buNone/>
            </a:pPr>
            <a:r>
              <a:rPr lang="ru-RU" sz="2400" dirty="0" smtClean="0"/>
              <a:t>Завод</a:t>
            </a:r>
          </a:p>
          <a:p>
            <a:pPr marL="18288" indent="0">
              <a:buNone/>
            </a:pPr>
            <a:endParaRPr lang="ru-RU" sz="2400" dirty="0" smtClean="0"/>
          </a:p>
          <a:p>
            <a:pPr marL="18288" indent="0">
              <a:buNone/>
            </a:pPr>
            <a:r>
              <a:rPr lang="ru-RU" sz="2400" dirty="0" smtClean="0"/>
              <a:t>Покупатель</a:t>
            </a:r>
          </a:p>
          <a:p>
            <a:pPr marL="18288" indent="0">
              <a:buNone/>
            </a:pPr>
            <a:endParaRPr lang="ru-RU" sz="2400" dirty="0" smtClean="0"/>
          </a:p>
          <a:p>
            <a:pPr marL="18288" indent="0">
              <a:buNone/>
            </a:pPr>
            <a:r>
              <a:rPr lang="ru-RU" sz="2400" dirty="0" smtClean="0"/>
              <a:t>Проектный финансист</a:t>
            </a:r>
          </a:p>
          <a:p>
            <a:pPr marL="18288" indent="0">
              <a:buNone/>
            </a:pPr>
            <a:endParaRPr lang="ru-RU" sz="2400" dirty="0" smtClean="0"/>
          </a:p>
          <a:p>
            <a:pPr marL="18288" indent="0">
              <a:buNone/>
            </a:pPr>
            <a:r>
              <a:rPr lang="ru-RU" sz="2400" dirty="0" smtClean="0"/>
              <a:t>Венчурный финансист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123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640960" cy="1105272"/>
          </a:xfrm>
        </p:spPr>
        <p:txBody>
          <a:bodyPr/>
          <a:lstStyle/>
          <a:p>
            <a:r>
              <a:rPr lang="ru-RU" sz="2400" b="1" dirty="0" smtClean="0"/>
              <a:t>Планирование-</a:t>
            </a:r>
            <a:r>
              <a:rPr lang="ru-RU" sz="2400" b="1" dirty="0">
                <a:effectLst/>
              </a:rPr>
              <a:t>— экономический метод управления, представляет собой процесс проектирования желаемого будущего, а также эффективных путей его достижения</a:t>
            </a:r>
            <a:endParaRPr 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76860" y="1772816"/>
            <a:ext cx="5299595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О</a:t>
            </a:r>
            <a:r>
              <a:rPr lang="ru-RU" dirty="0" smtClean="0"/>
              <a:t>твечает </a:t>
            </a:r>
            <a:r>
              <a:rPr lang="ru-RU" dirty="0"/>
              <a:t>на 3</a:t>
            </a:r>
            <a:r>
              <a:rPr lang="ru-RU" dirty="0" smtClean="0"/>
              <a:t> </a:t>
            </a:r>
            <a:r>
              <a:rPr lang="ru-RU" dirty="0"/>
              <a:t>основных вопроса</a:t>
            </a:r>
            <a:r>
              <a:rPr lang="ru-RU" dirty="0" smtClean="0"/>
              <a:t>:</a:t>
            </a:r>
          </a:p>
          <a:p>
            <a:r>
              <a:rPr lang="ru-RU" b="1" dirty="0"/>
              <a:t>Где находится фирма в настоящее время?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dirty="0"/>
              <a:t>Куда мы хотим двигаться?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dirty="0"/>
              <a:t>Как, при помощи каких ресурсов </a:t>
            </a:r>
            <a:r>
              <a:rPr lang="ru-RU" dirty="0"/>
              <a:t>фирма собирается достичь своих целей? </a:t>
            </a:r>
          </a:p>
        </p:txBody>
      </p:sp>
      <p:pic>
        <p:nvPicPr>
          <p:cNvPr id="4" name="image_article" descr="Планирование деятельности предприяти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2981325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107504" y="4154066"/>
            <a:ext cx="8712968" cy="2371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Применение планирования на фирме позволяет: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>предвидеть </a:t>
            </a:r>
            <a:r>
              <a:rPr lang="ru-RU" dirty="0"/>
              <a:t>перспективу развития фирмы в будущем;</a:t>
            </a:r>
          </a:p>
          <a:p>
            <a:pPr lvl="0"/>
            <a:r>
              <a:rPr lang="ru-RU" dirty="0"/>
              <a:t>более </a:t>
            </a:r>
            <a:r>
              <a:rPr lang="ru-RU" b="1" dirty="0"/>
              <a:t>рационально использовать</a:t>
            </a:r>
            <a:r>
              <a:rPr lang="ru-RU" dirty="0"/>
              <a:t> все ресурсы предприятия;</a:t>
            </a:r>
          </a:p>
          <a:p>
            <a:pPr lvl="0"/>
            <a:r>
              <a:rPr lang="ru-RU" b="1" dirty="0"/>
              <a:t>избежать </a:t>
            </a:r>
            <a:r>
              <a:rPr lang="ru-RU" dirty="0"/>
              <a:t>риска банкротства;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/>
              <a:t>более </a:t>
            </a:r>
            <a:r>
              <a:rPr lang="ru-RU" b="1" dirty="0"/>
              <a:t>целеустремленно и эффективно</a:t>
            </a:r>
            <a:r>
              <a:rPr lang="ru-RU" dirty="0"/>
              <a:t> проводить научно-техническую политику;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>улучшать</a:t>
            </a:r>
            <a:r>
              <a:rPr lang="ru-RU" dirty="0"/>
              <a:t> контроль в организации;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>увеличивать возможности </a:t>
            </a:r>
            <a:r>
              <a:rPr lang="ru-RU" dirty="0"/>
              <a:t>в обеспечении фирмы необходимой информацией.</a:t>
            </a:r>
          </a:p>
        </p:txBody>
      </p:sp>
    </p:spTree>
    <p:extLst>
      <p:ext uri="{BB962C8B-B14F-4D97-AF65-F5344CB8AC3E}">
        <p14:creationId xmlns:p14="http://schemas.microsoft.com/office/powerpoint/2010/main" val="4168279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920880" cy="864096"/>
          </a:xfrm>
        </p:spPr>
        <p:txBody>
          <a:bodyPr/>
          <a:lstStyle/>
          <a:p>
            <a:r>
              <a:rPr lang="ru-RU" sz="4800" b="1" dirty="0" smtClean="0">
                <a:effectLst/>
              </a:rPr>
              <a:t>методы </a:t>
            </a:r>
            <a:r>
              <a:rPr lang="ru-RU" sz="4800" b="1" dirty="0">
                <a:effectLst/>
              </a:rPr>
              <a:t>планирования </a:t>
            </a:r>
            <a:r>
              <a:rPr lang="ru-RU" sz="4800" b="1" dirty="0" smtClean="0">
                <a:effectLst/>
              </a:rPr>
              <a:t>:</a:t>
            </a:r>
            <a:r>
              <a:rPr lang="ru-RU" sz="4800" dirty="0" smtClean="0">
                <a:effectLst/>
              </a:rPr>
              <a:t> </a:t>
            </a:r>
            <a:endParaRPr lang="ru-RU" sz="4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196752"/>
            <a:ext cx="8280920" cy="43924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ru-RU" sz="3600" b="1" dirty="0"/>
              <a:t>Балансовый метод</a:t>
            </a:r>
            <a:r>
              <a:rPr lang="ru-RU" sz="3600" dirty="0"/>
              <a:t> </a:t>
            </a:r>
            <a:endParaRPr lang="ru-RU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/>
              <a:t>Расчетно-аналитический метод </a:t>
            </a:r>
            <a:endParaRPr lang="ru-RU" sz="36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/>
              <a:t>Графо-аналитический метод</a:t>
            </a:r>
            <a:r>
              <a:rPr lang="ru-RU" sz="3600" dirty="0"/>
              <a:t> </a:t>
            </a:r>
            <a:endParaRPr lang="ru-RU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/>
              <a:t>Программно-целевой метод</a:t>
            </a:r>
            <a:r>
              <a:rPr lang="ru-RU" sz="3600" dirty="0"/>
              <a:t> </a:t>
            </a:r>
            <a:endParaRPr lang="ru-RU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ru-RU" sz="3600" b="1" dirty="0"/>
              <a:t>Экономико-математические методы</a:t>
            </a:r>
            <a:r>
              <a:rPr lang="ru-RU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87218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403272" cy="5877272"/>
          </a:xfrm>
        </p:spPr>
        <p:txBody>
          <a:bodyPr/>
          <a:lstStyle/>
          <a:p>
            <a:r>
              <a:rPr lang="ru-RU" sz="3600" b="1" dirty="0" smtClean="0">
                <a:effectLst/>
              </a:rPr>
              <a:t>В </a:t>
            </a:r>
            <a:r>
              <a:rPr lang="ru-RU" sz="3600" b="1" dirty="0">
                <a:effectLst/>
              </a:rPr>
              <a:t>зависимости от выбора планового периода планирование </a:t>
            </a:r>
            <a:r>
              <a:rPr lang="ru-RU" sz="3600" b="1" dirty="0" smtClean="0">
                <a:effectLst/>
              </a:rPr>
              <a:t>подразделяется:</a:t>
            </a:r>
            <a:br>
              <a:rPr lang="ru-RU" sz="3600" b="1" dirty="0" smtClean="0">
                <a:effectLst/>
              </a:rPr>
            </a:b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sz="3600" dirty="0" smtClean="0">
                <a:effectLst/>
              </a:rPr>
              <a:t> - </a:t>
            </a:r>
            <a:r>
              <a:rPr lang="ru-RU" sz="3600" b="1" dirty="0" smtClean="0">
                <a:effectLst/>
              </a:rPr>
              <a:t>долгосрочное </a:t>
            </a:r>
            <a:r>
              <a:rPr lang="ru-RU" sz="3600" b="1" dirty="0">
                <a:effectLst/>
              </a:rPr>
              <a:t>(10 — 15 </a:t>
            </a:r>
            <a:r>
              <a:rPr lang="ru-RU" sz="3600" b="1" dirty="0" smtClean="0">
                <a:effectLst/>
              </a:rPr>
              <a:t>лет)</a:t>
            </a:r>
            <a:br>
              <a:rPr lang="ru-RU" sz="3600" b="1" dirty="0" smtClean="0">
                <a:effectLst/>
              </a:rPr>
            </a:br>
            <a:r>
              <a:rPr lang="ru-RU" sz="3600" b="1" dirty="0">
                <a:effectLst/>
              </a:rPr>
              <a:t/>
            </a:r>
            <a:br>
              <a:rPr lang="ru-RU" sz="3600" b="1" dirty="0">
                <a:effectLst/>
              </a:rPr>
            </a:br>
            <a:r>
              <a:rPr lang="ru-RU" sz="3600" b="1" dirty="0" smtClean="0">
                <a:effectLst/>
              </a:rPr>
              <a:t>- среднесрочное </a:t>
            </a:r>
            <a:r>
              <a:rPr lang="ru-RU" sz="3600" b="1" dirty="0">
                <a:effectLst/>
              </a:rPr>
              <a:t>(5 лет</a:t>
            </a:r>
            <a:r>
              <a:rPr lang="ru-RU" sz="3600" b="1" dirty="0" smtClean="0">
                <a:effectLst/>
              </a:rPr>
              <a:t>)</a:t>
            </a:r>
            <a:br>
              <a:rPr lang="ru-RU" sz="3600" b="1" dirty="0" smtClean="0">
                <a:effectLst/>
              </a:rPr>
            </a:br>
            <a:r>
              <a:rPr lang="ru-RU" sz="3600" b="1" dirty="0" smtClean="0">
                <a:effectLst/>
              </a:rPr>
              <a:t/>
            </a:r>
            <a:br>
              <a:rPr lang="ru-RU" sz="3600" b="1" dirty="0" smtClean="0">
                <a:effectLst/>
              </a:rPr>
            </a:br>
            <a:r>
              <a:rPr lang="ru-RU" sz="3600" b="1" dirty="0" smtClean="0">
                <a:effectLst/>
              </a:rPr>
              <a:t> - текущее </a:t>
            </a:r>
            <a:r>
              <a:rPr lang="ru-RU" sz="3600" b="1" dirty="0">
                <a:effectLst/>
              </a:rPr>
              <a:t>(годовое) и оперативное (месяц, декада, смена, </a:t>
            </a:r>
            <a:r>
              <a:rPr lang="ru-RU" sz="3600" b="1" dirty="0" smtClean="0">
                <a:effectLst/>
              </a:rPr>
              <a:t>час)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212246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240" y="476672"/>
            <a:ext cx="7543800" cy="720080"/>
          </a:xfrm>
        </p:spPr>
        <p:txBody>
          <a:bodyPr/>
          <a:lstStyle/>
          <a:p>
            <a:r>
              <a:rPr lang="ru-RU" sz="3200" b="1" dirty="0">
                <a:effectLst/>
              </a:rPr>
              <a:t>Стратегический </a:t>
            </a:r>
            <a:r>
              <a:rPr lang="ru-RU" sz="3200" b="1" dirty="0" smtClean="0">
                <a:effectLst/>
              </a:rPr>
              <a:t>план-</a:t>
            </a: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1196752"/>
            <a:ext cx="8784976" cy="547260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Этапы формирования стратегии развития фирмы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выработка миссии предприятия;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определение его стратегического положения в отрасли и регионе;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оценка сил конкуренции;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анализ внешних и внутренних факторов успеха, сильных, слабых сторон, опасностей и возможностей предприятия (SWOT-анализ);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разработка альтернативных стратегий развития предприятия, их оценка по системе показателей (увеличение или сокращение доли рынка, уровень рентабельности, размер чистой прибыли, окупаемость капитальных вложений, темпы роста объема продаж и емкости рынка);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выбор окончательной стратегии, которая включается в план.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Стратегический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 уточняется в бизнес-плане и плане маркетинга.</a:t>
            </a:r>
          </a:p>
        </p:txBody>
      </p:sp>
    </p:spTree>
    <p:extLst>
      <p:ext uri="{BB962C8B-B14F-4D97-AF65-F5344CB8AC3E}">
        <p14:creationId xmlns:p14="http://schemas.microsoft.com/office/powerpoint/2010/main" val="36033430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80120"/>
          </a:xfrm>
        </p:spPr>
        <p:txBody>
          <a:bodyPr/>
          <a:lstStyle/>
          <a:p>
            <a:r>
              <a:rPr lang="ru-RU" sz="2400" b="1" dirty="0">
                <a:effectLst/>
              </a:rPr>
              <a:t>Бизнес-план</a:t>
            </a:r>
            <a:r>
              <a:rPr lang="ru-RU" sz="1800" dirty="0">
                <a:effectLst/>
              </a:rPr>
              <a:t> </a:t>
            </a:r>
            <a:r>
              <a:rPr lang="ru-RU" sz="1600" dirty="0">
                <a:effectLst/>
              </a:rPr>
              <a:t>является одним из наиболее распространенных видов плановой деятельности фирмы в рыночных условиях. Бизнес-план является обязательным условием выделения инвестиций для реализации инвестиционных проектов, а также получения кредита в коммерческом банке. </a:t>
            </a:r>
            <a:endParaRPr lang="ru-RU" sz="1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1196752"/>
            <a:ext cx="8784976" cy="5472608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/>
              <a:t>Резюме</a:t>
            </a:r>
            <a:r>
              <a:rPr lang="ru-RU" sz="1400" b="1" dirty="0"/>
              <a:t>.</a:t>
            </a:r>
            <a:r>
              <a:rPr lang="ru-RU" sz="1400" dirty="0"/>
              <a:t> В сжатой форме изложена суть предлагаемого документа, его преимущества, подведены итоги маркетинговых исследований и финансово-экономических расчетов. Отмечается привлекательность, новизна, выгодность реализации целей бизнес-плана.</a:t>
            </a:r>
          </a:p>
          <a:p>
            <a:pPr lvl="0"/>
            <a:r>
              <a:rPr lang="ru-RU" b="1" dirty="0"/>
              <a:t>Сущность предлагаемого продукта</a:t>
            </a:r>
            <a:r>
              <a:rPr lang="ru-RU" sz="1400" dirty="0"/>
              <a:t>. Приводится описание предлагаемой продукции, ее преимущественные характеристики и прочее.</a:t>
            </a:r>
          </a:p>
          <a:p>
            <a:pPr lvl="0"/>
            <a:r>
              <a:rPr lang="ru-RU" b="1" dirty="0"/>
              <a:t>Оценка рынков сбыта и конкурентов</a:t>
            </a:r>
            <a:r>
              <a:rPr lang="ru-RU" sz="1400" dirty="0"/>
              <a:t>. Дается характеристика рынка, уровни продаж, покупатели.</a:t>
            </a:r>
          </a:p>
          <a:p>
            <a:pPr lvl="0"/>
            <a:r>
              <a:rPr lang="ru-RU" b="1" dirty="0"/>
              <a:t>План маркетинга</a:t>
            </a:r>
            <a:r>
              <a:rPr lang="ru-RU" sz="1400" dirty="0"/>
              <a:t>. Планируются совокупность мероприятий направленных на формирование и завоевание рынка продаж.</a:t>
            </a:r>
          </a:p>
          <a:p>
            <a:pPr lvl="0"/>
            <a:r>
              <a:rPr lang="ru-RU" b="1" dirty="0"/>
              <a:t>План производства</a:t>
            </a:r>
            <a:r>
              <a:rPr lang="ru-RU" dirty="0"/>
              <a:t>. </a:t>
            </a:r>
            <a:r>
              <a:rPr lang="ru-RU" sz="1400" dirty="0"/>
              <a:t>Описываются производственная база, применяемые технологии, трудовые ресурсы, расчет себестоимости, и т.д.</a:t>
            </a:r>
          </a:p>
          <a:p>
            <a:pPr lvl="0"/>
            <a:r>
              <a:rPr lang="ru-RU" b="1" dirty="0"/>
              <a:t>Организационный план.</a:t>
            </a:r>
            <a:r>
              <a:rPr lang="ru-RU" dirty="0"/>
              <a:t> </a:t>
            </a:r>
            <a:r>
              <a:rPr lang="ru-RU" sz="1400" dirty="0"/>
              <a:t>Приводится организационная структура управления.</a:t>
            </a:r>
          </a:p>
          <a:p>
            <a:pPr lvl="0"/>
            <a:r>
              <a:rPr lang="ru-RU" b="1" dirty="0"/>
              <a:t>Финансовый план</a:t>
            </a:r>
            <a:r>
              <a:rPr lang="ru-RU" sz="1400" dirty="0"/>
              <a:t>. Отражаются финансовые результаты и рассчитывается эффективность проекта по общепринятым критериям оценки эффективности.</a:t>
            </a:r>
          </a:p>
          <a:p>
            <a:pPr lvl="0"/>
            <a:r>
              <a:rPr lang="ru-RU" b="1" dirty="0"/>
              <a:t>Оценка и предупреждение риска</a:t>
            </a:r>
            <a:r>
              <a:rPr lang="ru-RU" sz="1400" dirty="0"/>
              <a:t>. Обосновывается мера неопределенности достижения поставленной цели, определяется время и место наступления возможных рисков, разрабатываются мероприятия по их предупреждению и снижению ущерба.</a:t>
            </a:r>
          </a:p>
          <a:p>
            <a:pPr lvl="0"/>
            <a:r>
              <a:rPr lang="ru-RU" b="1" dirty="0"/>
              <a:t>Выводы.</a:t>
            </a:r>
            <a:endParaRPr lang="ru-RU" dirty="0"/>
          </a:p>
          <a:p>
            <a:pPr lvl="0"/>
            <a:r>
              <a:rPr lang="ru-RU" b="1" dirty="0"/>
              <a:t>Приложения</a:t>
            </a:r>
            <a:r>
              <a:rPr lang="ru-RU" sz="1400" b="1" dirty="0"/>
              <a:t>.</a:t>
            </a:r>
            <a:r>
              <a:rPr lang="ru-RU" sz="1400" dirty="0"/>
              <a:t> Копии контрактов, пояснения к расчетам и т.д.</a:t>
            </a:r>
          </a:p>
          <a:p>
            <a:pPr algn="ctr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646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43800" cy="720080"/>
          </a:xfrm>
        </p:spPr>
        <p:txBody>
          <a:bodyPr/>
          <a:lstStyle/>
          <a:p>
            <a:r>
              <a:rPr lang="ru-RU" dirty="0" smtClean="0"/>
              <a:t>Текущее планирование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68760"/>
            <a:ext cx="8136904" cy="5040560"/>
          </a:xfrm>
        </p:spPr>
      </p:pic>
    </p:spTree>
    <p:extLst>
      <p:ext uri="{BB962C8B-B14F-4D97-AF65-F5344CB8AC3E}">
        <p14:creationId xmlns:p14="http://schemas.microsoft.com/office/powerpoint/2010/main" val="30237837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878</TotalTime>
  <Words>985</Words>
  <Application>Microsoft Office PowerPoint</Application>
  <PresentationFormat>Экран (4:3)</PresentationFormat>
  <Paragraphs>184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Базовая</vt:lpstr>
      <vt:lpstr>Управление малым предприятием </vt:lpstr>
      <vt:lpstr>Презентация PowerPoint</vt:lpstr>
      <vt:lpstr>Функции управления</vt:lpstr>
      <vt:lpstr>Планирование-— экономический метод управления, представляет собой процесс проектирования желаемого будущего, а также эффективных путей его достижения</vt:lpstr>
      <vt:lpstr>методы планирования : </vt:lpstr>
      <vt:lpstr>В зависимости от выбора планового периода планирование подразделяется:   - долгосрочное (10 — 15 лет)  - среднесрочное (5 лет)   - текущее (годовое) и оперативное (месяц, декада, смена, час)</vt:lpstr>
      <vt:lpstr>Стратегический план-</vt:lpstr>
      <vt:lpstr>Бизнес-план является одним из наиболее распространенных видов плановой деятельности фирмы в рыночных условиях. Бизнес-план является обязательным условием выделения инвестиций для реализации инвестиционных проектов, а также получения кредита в коммерческом банке. </vt:lpstr>
      <vt:lpstr>Текущее планирование</vt:lpstr>
      <vt:lpstr>Оперативное  планирование</vt:lpstr>
      <vt:lpstr>Презентация PowerPoint</vt:lpstr>
      <vt:lpstr>Основные разделы среднесрочного и текущего планов: производство и сбыт продукции; техническое развитие предприятия; нормы и нормативы; материально-техническое обеспечение; труд и кадры; охрана природы; себестоимость; фонды экономического стимулирования; показатели экономической эффективности производства; финансовый план; план внешнеэкономической деятельности; план социального развития </vt:lpstr>
      <vt:lpstr>    Организация (организовывание) - функция управления, задачей которой является формирование структуры организации на основе выявления бизнес-процессов, ресурсов, материалопотоков, специфики разделения труда, полномочий, потребностей, ролей сотрудников</vt:lpstr>
      <vt:lpstr>Локальные принципы функции организации</vt:lpstr>
      <vt:lpstr>Презентация PowerPoint</vt:lpstr>
      <vt:lpstr>Презентация PowerPoint</vt:lpstr>
      <vt:lpstr>Презентация PowerPoint</vt:lpstr>
      <vt:lpstr>Виды мотиваций</vt:lpstr>
      <vt:lpstr>Контроль -  процесс, направленный на обнаружение количественных и качественных отклонений от запланированных показателей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малым предприятием </dc:title>
  <cp:lastModifiedBy>Владелец</cp:lastModifiedBy>
  <cp:revision>46</cp:revision>
  <cp:lastPrinted>2016-02-04T09:54:18Z</cp:lastPrinted>
  <dcterms:modified xsi:type="dcterms:W3CDTF">2016-07-26T13:47:32Z</dcterms:modified>
</cp:coreProperties>
</file>